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6"/>
  </p:notesMasterIdLst>
  <p:sldIdLst>
    <p:sldId id="259" r:id="rId7"/>
    <p:sldId id="286" r:id="rId8"/>
    <p:sldId id="291" r:id="rId9"/>
    <p:sldId id="302" r:id="rId10"/>
    <p:sldId id="300" r:id="rId11"/>
    <p:sldId id="324" r:id="rId12"/>
    <p:sldId id="312" r:id="rId13"/>
    <p:sldId id="315" r:id="rId14"/>
    <p:sldId id="314" r:id="rId15"/>
    <p:sldId id="323" r:id="rId16"/>
    <p:sldId id="301" r:id="rId17"/>
    <p:sldId id="311" r:id="rId18"/>
    <p:sldId id="317" r:id="rId19"/>
    <p:sldId id="288" r:id="rId20"/>
    <p:sldId id="322" r:id="rId21"/>
    <p:sldId id="309" r:id="rId22"/>
    <p:sldId id="304" r:id="rId23"/>
    <p:sldId id="313" r:id="rId24"/>
    <p:sldId id="2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C0FF"/>
    <a:srgbClr val="EDD8A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3979" autoAdjust="0"/>
  </p:normalViewPr>
  <p:slideViewPr>
    <p:cSldViewPr snapToGrid="0">
      <p:cViewPr varScale="1">
        <p:scale>
          <a:sx n="62" d="100"/>
          <a:sy n="62" d="100"/>
        </p:scale>
        <p:origin x="9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05293-54A3-4209-B5A7-C64B56AD2590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72FC7-E175-4FF2-8458-AD1AC1FE0C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4447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2FC7-E175-4FF2-8458-AD1AC1FE0CC5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577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Cortes Island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2FC7-E175-4FF2-8458-AD1AC1FE0CC5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6371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collection</a:t>
            </a:r>
            <a:r>
              <a:rPr lang="en-US" baseline="0" dirty="0" smtClean="0"/>
              <a:t> of headlines…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2FC7-E175-4FF2-8458-AD1AC1FE0CC5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828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2FC7-E175-4FF2-8458-AD1AC1FE0CC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8808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2FC7-E175-4FF2-8458-AD1AC1FE0CC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5096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2FC7-E175-4FF2-8458-AD1AC1FE0CC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3431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2FC7-E175-4FF2-8458-AD1AC1FE0CC5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0259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2FC7-E175-4FF2-8458-AD1AC1FE0CC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1063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2FC7-E175-4FF2-8458-AD1AC1FE0CC5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5058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 to board follow</a:t>
            </a:r>
            <a:r>
              <a:rPr lang="en-US" baseline="0" dirty="0" smtClean="0"/>
              <a:t> up and what is provided to </a:t>
            </a:r>
            <a:r>
              <a:rPr lang="en-US" baseline="0" dirty="0" err="1" smtClean="0"/>
              <a:t>neighbours</a:t>
            </a:r>
            <a:r>
              <a:rPr lang="en-US" baseline="0" dirty="0" smtClean="0"/>
              <a:t> upon approval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2FC7-E175-4FF2-8458-AD1AC1FE0CC5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3943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2FC7-E175-4FF2-8458-AD1AC1FE0CC5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157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766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863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128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84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489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238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677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929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649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19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8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t="1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CAC99-5951-4697-9A87-680FBDC8FAC6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034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/>
          </p:cNvSpPr>
          <p:nvPr/>
        </p:nvSpPr>
        <p:spPr>
          <a:xfrm>
            <a:off x="472625" y="1423863"/>
            <a:ext cx="11178861" cy="4264555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+mn-lt"/>
              </a:rPr>
              <a:t>Vacation Rental</a:t>
            </a:r>
          </a:p>
          <a:p>
            <a:r>
              <a:rPr lang="en-US" sz="4800" b="1" dirty="0" smtClean="0">
                <a:latin typeface="+mn-lt"/>
              </a:rPr>
              <a:t>Temporary Use Permits (TUP) </a:t>
            </a:r>
          </a:p>
          <a:p>
            <a:endParaRPr lang="en-US" sz="4800" dirty="0" smtClean="0">
              <a:latin typeface="+mn-lt"/>
            </a:endParaRPr>
          </a:p>
          <a:p>
            <a:r>
              <a:rPr lang="en-US" sz="4800" dirty="0" smtClean="0">
                <a:latin typeface="+mn-lt"/>
              </a:rPr>
              <a:t>Planning &amp; Development Committee</a:t>
            </a:r>
          </a:p>
          <a:p>
            <a:r>
              <a:rPr lang="en-US" sz="4800" dirty="0" smtClean="0">
                <a:latin typeface="+mn-lt"/>
              </a:rPr>
              <a:t>October 5, 2023</a:t>
            </a:r>
          </a:p>
        </p:txBody>
      </p:sp>
    </p:spTree>
    <p:extLst>
      <p:ext uri="{BB962C8B-B14F-4D97-AF65-F5344CB8AC3E}">
        <p14:creationId xmlns:p14="http://schemas.microsoft.com/office/powerpoint/2010/main" val="10270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dirty="0" smtClean="0"/>
              <a:t>Vacation Rental Processing Procedures</a:t>
            </a:r>
            <a:endParaRPr lang="en-CA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25" t="3835"/>
          <a:stretch/>
        </p:blipFill>
        <p:spPr>
          <a:xfrm>
            <a:off x="3141745" y="1714589"/>
            <a:ext cx="5100602" cy="3583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066"/>
          <a:stretch/>
        </p:blipFill>
        <p:spPr>
          <a:xfrm>
            <a:off x="8502986" y="1250043"/>
            <a:ext cx="3273080" cy="4767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948" y="1252314"/>
            <a:ext cx="2381250" cy="23812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098" name="Picture 2" descr="Checklist Illustration - Free Stock Photo by mohamed hassan on Stockvault.n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48" y="390033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0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dirty="0" smtClean="0">
                <a:cs typeface="Calibri" panose="020F0502020204030204" pitchFamily="34" charset="0"/>
              </a:rPr>
              <a:t>Vacation Rental General Conditions</a:t>
            </a:r>
            <a:endParaRPr lang="en-CA" sz="4800" dirty="0"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035" y="1487913"/>
            <a:ext cx="114253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/>
              <a:t>“One full season” approval;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/>
              <a:t>“Seasonal use”;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3200" dirty="0"/>
              <a:t>Posting of information within vacation rental;</a:t>
            </a:r>
            <a:r>
              <a:rPr lang="en-US" sz="3200" dirty="0"/>
              <a:t>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3200" dirty="0"/>
              <a:t>Maximum occupancy of two (2) people per bedroom;</a:t>
            </a:r>
            <a:r>
              <a:rPr lang="en-US" sz="3200" dirty="0"/>
              <a:t>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3200" dirty="0"/>
              <a:t>One (1) parking stall per bedroom;</a:t>
            </a:r>
            <a:r>
              <a:rPr lang="en-US" sz="3200" dirty="0"/>
              <a:t>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3200" dirty="0"/>
              <a:t>Prohibition of camping or use of RVs or accessory buildings for vacation rental occupancy; </a:t>
            </a:r>
            <a:r>
              <a:rPr lang="en-US" sz="3200" dirty="0"/>
              <a:t>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3200"/>
              <a:t>Providing </a:t>
            </a:r>
            <a:r>
              <a:rPr lang="en-CA" sz="3200" dirty="0"/>
              <a:t>property</a:t>
            </a:r>
            <a:r>
              <a:rPr lang="en-CA" sz="3200"/>
              <a:t> </a:t>
            </a:r>
            <a:r>
              <a:rPr lang="en-CA" sz="3200" dirty="0"/>
              <a:t>manager contact</a:t>
            </a:r>
            <a:r>
              <a:rPr lang="en-CA" sz="3200"/>
              <a:t> information to neighbours</a:t>
            </a:r>
            <a:r>
              <a:rPr lang="en-CA" sz="3200" dirty="0"/>
              <a:t> </a:t>
            </a:r>
            <a:r>
              <a:rPr lang="en-CA" sz="3200"/>
              <a:t>(</a:t>
            </a:r>
            <a:r>
              <a:rPr lang="en-CA" sz="3200" dirty="0"/>
              <a:t>100 metre </a:t>
            </a:r>
            <a:r>
              <a:rPr lang="en-CA" sz="3200"/>
              <a:t>radius).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42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dirty="0" smtClean="0"/>
              <a:t>Vacation Rental Processing Procedures</a:t>
            </a:r>
            <a:endParaRPr lang="en-CA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443248" y="1795779"/>
            <a:ext cx="91203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 smtClean="0"/>
              <a:t>RDOS Board Consideration: 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n-US" sz="3200" dirty="0" smtClean="0"/>
              <a:t>Approve; 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n-US" sz="3200" dirty="0" smtClean="0"/>
              <a:t>Approve with conditions; 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n-US" sz="3200" dirty="0" smtClean="0"/>
              <a:t>Deny; or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n-US" sz="3200" dirty="0" smtClean="0"/>
              <a:t>Refer to APC or PIM.</a:t>
            </a:r>
          </a:p>
        </p:txBody>
      </p:sp>
    </p:spTree>
    <p:extLst>
      <p:ext uri="{BB962C8B-B14F-4D97-AF65-F5344CB8AC3E}">
        <p14:creationId xmlns:p14="http://schemas.microsoft.com/office/powerpoint/2010/main" val="22706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56247" y="1341317"/>
            <a:ext cx="9798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Can </a:t>
            </a:r>
            <a:r>
              <a:rPr lang="en-US" sz="3200" dirty="0"/>
              <a:t>be </a:t>
            </a:r>
            <a:r>
              <a:rPr lang="en-US" sz="3200" dirty="0" smtClean="0"/>
              <a:t>approved for </a:t>
            </a:r>
            <a:r>
              <a:rPr lang="en-US" sz="3200" dirty="0"/>
              <a:t>up to 3 years;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Can be </a:t>
            </a:r>
            <a:r>
              <a:rPr lang="en-US" sz="3200" dirty="0"/>
              <a:t>delegated to staff for approval </a:t>
            </a:r>
            <a:r>
              <a:rPr lang="en-US" sz="3200" dirty="0" smtClean="0"/>
              <a:t>if no: 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322143" y="286793"/>
            <a:ext cx="1068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dirty="0"/>
              <a:t>Renewal/ </a:t>
            </a:r>
            <a:r>
              <a:rPr lang="en-CA" sz="4000"/>
              <a:t>Re-issuance Delegated Authority</a:t>
            </a:r>
            <a:endParaRPr lang="en-CA" sz="4000" dirty="0"/>
          </a:p>
        </p:txBody>
      </p:sp>
      <p:pic>
        <p:nvPicPr>
          <p:cNvPr id="2050" name="Picture 2" descr="Clip Art Of Home Renovation Illustrations, Royalty-Free Vector Graphics &amp; Clip Art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36" y="3025590"/>
            <a:ext cx="3616861" cy="241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owchart: Summing Junction 15"/>
          <p:cNvSpPr/>
          <p:nvPr/>
        </p:nvSpPr>
        <p:spPr>
          <a:xfrm>
            <a:off x="2072221" y="3542867"/>
            <a:ext cx="855245" cy="688343"/>
          </a:xfrm>
          <a:prstGeom prst="flowChartSummingJunction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ylaw Enforcement Officer Course Level 2 | Focus Colle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868" y="2857690"/>
            <a:ext cx="2750490" cy="274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owchart: Summing Junction 12"/>
          <p:cNvSpPr/>
          <p:nvPr/>
        </p:nvSpPr>
        <p:spPr>
          <a:xfrm>
            <a:off x="6027868" y="3033625"/>
            <a:ext cx="855245" cy="688343"/>
          </a:xfrm>
          <a:prstGeom prst="flowChartSummingJunction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aper Sheet White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038" y="2765173"/>
            <a:ext cx="2154694" cy="2899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25406" y="3377796"/>
            <a:ext cx="1903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do not support….</a:t>
            </a:r>
            <a:endParaRPr lang="en-US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5227" y="4795230"/>
            <a:ext cx="1224313" cy="52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3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dirty="0" smtClean="0"/>
              <a:t>Bylaw Enforcement</a:t>
            </a:r>
            <a:endParaRPr lang="en-CA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50756" y="1433541"/>
            <a:ext cx="766045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en-US" sz="3200" dirty="0" smtClean="0"/>
              <a:t>Enforcement:</a:t>
            </a: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/>
              <a:t>Complaint driven; </a:t>
            </a: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/>
              <a:t>Anonymous complaints are not accepted;</a:t>
            </a: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/>
              <a:t>Anyone can submit a land use complaint.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756" y="3742783"/>
            <a:ext cx="74832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Enforcement Options: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Stop the 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Approve the use through TUP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Modify (if possible) to achieve compliance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5183"/>
          <a:stretch/>
        </p:blipFill>
        <p:spPr>
          <a:xfrm>
            <a:off x="7934036" y="1417348"/>
            <a:ext cx="404606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00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r="23370" b="14103"/>
          <a:stretch/>
        </p:blipFill>
        <p:spPr bwMode="auto">
          <a:xfrm rot="5400000">
            <a:off x="558557" y="1246575"/>
            <a:ext cx="5011054" cy="504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dirty="0" smtClean="0"/>
              <a:t>Vacation Rental TUPs</a:t>
            </a:r>
            <a:endParaRPr lang="en-CA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542961" y="5267091"/>
            <a:ext cx="5042246" cy="156966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Notification Sign vandalized and garbage dumped on driveway in Area “E”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965715" y="5288340"/>
            <a:ext cx="5944804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Petition against Vacation Rentals at </a:t>
            </a:r>
            <a:r>
              <a:rPr lang="en-US" sz="3200" dirty="0" err="1" smtClean="0"/>
              <a:t>Missezula</a:t>
            </a:r>
            <a:r>
              <a:rPr lang="en-US" sz="3200" dirty="0" smtClean="0"/>
              <a:t> Lake, Area “H”</a:t>
            </a:r>
            <a:endParaRPr lang="en-US" sz="3200" dirty="0"/>
          </a:p>
        </p:txBody>
      </p:sp>
      <p:pic>
        <p:nvPicPr>
          <p:cNvPr id="2050" name="Picture 2" descr="Converting a Petition to an Action and Trial | Disinherit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15" y="1262171"/>
            <a:ext cx="5944804" cy="40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8780" y="4907689"/>
            <a:ext cx="4471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SzPct val="75000"/>
            </a:pPr>
            <a:r>
              <a:rPr lang="en-US" sz="3200" dirty="0" smtClean="0"/>
              <a:t>Vacation Rental Survey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6828" y="154546"/>
            <a:ext cx="106851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Vacation Rental Review</a:t>
            </a:r>
            <a:endParaRPr lang="en-CA" sz="4400" dirty="0"/>
          </a:p>
        </p:txBody>
      </p:sp>
      <p:sp>
        <p:nvSpPr>
          <p:cNvPr id="6" name="AutoShape 6" descr="UX Survey Design Sins to Avoid | Key Lime Interactive"/>
          <p:cNvSpPr>
            <a:spLocks noChangeAspect="1" noChangeArrowheads="1"/>
          </p:cNvSpPr>
          <p:nvPr/>
        </p:nvSpPr>
        <p:spPr bwMode="auto">
          <a:xfrm>
            <a:off x="4101933" y="24928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Survey Images | Free Photos, PNG Stickers, Wallpapers &amp; Backgrounds - rawpix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r="2549"/>
          <a:stretch/>
        </p:blipFill>
        <p:spPr bwMode="auto">
          <a:xfrm>
            <a:off x="1350335" y="1554889"/>
            <a:ext cx="4369982" cy="331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andwriting Text Request for Proposal. Business Concept Document Contains Bidding Process by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" b="6605"/>
          <a:stretch/>
        </p:blipFill>
        <p:spPr bwMode="auto">
          <a:xfrm>
            <a:off x="7081283" y="1497031"/>
            <a:ext cx="3561907" cy="341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81283" y="4938467"/>
            <a:ext cx="3561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SzPct val="75000"/>
            </a:pPr>
            <a:r>
              <a:rPr lang="en-US" sz="3200" dirty="0" smtClean="0"/>
              <a:t>Vacation Rental RFP</a:t>
            </a:r>
          </a:p>
        </p:txBody>
      </p:sp>
    </p:spTree>
    <p:extLst>
      <p:ext uri="{BB962C8B-B14F-4D97-AF65-F5344CB8AC3E}">
        <p14:creationId xmlns:p14="http://schemas.microsoft.com/office/powerpoint/2010/main" val="9407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8941" y="1189875"/>
            <a:ext cx="1125172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3200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2"/>
            </a:pPr>
            <a:endParaRPr lang="en-US" sz="32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89870" y="240863"/>
            <a:ext cx="106851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Short Term Rentals in the News</a:t>
            </a:r>
            <a:endParaRPr lang="en-CA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" r="-269"/>
          <a:stretch/>
        </p:blipFill>
        <p:spPr>
          <a:xfrm>
            <a:off x="4222184" y="2475207"/>
            <a:ext cx="7787425" cy="1215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8926"/>
          <a:stretch/>
        </p:blipFill>
        <p:spPr>
          <a:xfrm>
            <a:off x="3350847" y="5610255"/>
            <a:ext cx="8658762" cy="1241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6511" b="11716"/>
          <a:stretch/>
        </p:blipFill>
        <p:spPr>
          <a:xfrm>
            <a:off x="180305" y="1235889"/>
            <a:ext cx="9353528" cy="11933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05" y="3767157"/>
            <a:ext cx="8641724" cy="179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8941" y="1189875"/>
            <a:ext cx="1125172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3200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2"/>
            </a:pPr>
            <a:endParaRPr lang="en-US" sz="32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89870" y="240863"/>
            <a:ext cx="106851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Short Term Rentals in the News</a:t>
            </a:r>
            <a:endParaRPr lang="en-CA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116" y="1534153"/>
            <a:ext cx="9079682" cy="19767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116" y="3761233"/>
            <a:ext cx="8951361" cy="209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dirty="0"/>
              <a:t>Vacation Rental </a:t>
            </a:r>
            <a:r>
              <a:rPr lang="en-CA" sz="4800" dirty="0" smtClean="0"/>
              <a:t>TUPs</a:t>
            </a:r>
            <a:endParaRPr lang="en-CA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21217" y="2993264"/>
            <a:ext cx="10779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SzPct val="75000"/>
            </a:pPr>
            <a:r>
              <a:rPr lang="en-US" sz="6600" dirty="0" smtClean="0"/>
              <a:t>QUESTIONS?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870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dirty="0" smtClean="0"/>
              <a:t>Supreme Court Decision - 2012</a:t>
            </a:r>
            <a:endParaRPr lang="en-CA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89732" y="1148685"/>
            <a:ext cx="11141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/>
              <a:t>	</a:t>
            </a:r>
            <a:endParaRPr lang="en-US" sz="3200" i="1" dirty="0"/>
          </a:p>
        </p:txBody>
      </p:sp>
      <p:pic>
        <p:nvPicPr>
          <p:cNvPr id="1028" name="Picture 4" descr="Penticton British Columbia in Colour Photos â€“ My Top 12 Picks – Barbara RauÃ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028" y="985543"/>
            <a:ext cx="7826828" cy="587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6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6828" y="154546"/>
            <a:ext cx="106851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Vacation Rental Use Regulations Introduced</a:t>
            </a:r>
            <a:endParaRPr lang="en-CA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75722" y="1580301"/>
            <a:ext cx="111761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Separate Bed </a:t>
            </a:r>
            <a:r>
              <a:rPr lang="en-US" sz="3200" dirty="0"/>
              <a:t>&amp; Breakfast </a:t>
            </a:r>
            <a:r>
              <a:rPr lang="en-US" sz="3200" dirty="0" smtClean="0"/>
              <a:t>and Vacation Rental uses;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Resolved to regulate Vacation Rental uses through Temporary Use Permit (TUP) applications;</a:t>
            </a:r>
            <a:endParaRPr lang="en-US" sz="32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Electoral Area OCP Bylaws amended to support policy direction;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Electoral Area Zoning Bylaws amended to prohibit Vacation Rental uses in all zones other than at Apex and Twin Lakes;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Adoption of Vacation Rental Enforcement Board Policy.</a:t>
            </a:r>
          </a:p>
        </p:txBody>
      </p:sp>
    </p:spTree>
    <p:extLst>
      <p:ext uri="{BB962C8B-B14F-4D97-AF65-F5344CB8AC3E}">
        <p14:creationId xmlns:p14="http://schemas.microsoft.com/office/powerpoint/2010/main" val="47273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dirty="0" smtClean="0">
                <a:cs typeface="Calibri" panose="020F0502020204030204" pitchFamily="34" charset="0"/>
              </a:rPr>
              <a:t>OCP Vacation Rental Criteria</a:t>
            </a:r>
            <a:endParaRPr lang="en-CA" sz="4800" dirty="0"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8968" y="1228221"/>
            <a:ext cx="9880818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n-US" sz="3200" spc="-15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3200" spc="-1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Capability of accommodating on-site domestic water and sewage disposal;</a:t>
            </a:r>
          </a:p>
          <a:p>
            <a:pPr marL="514350" indent="-5143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3200" spc="-1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Mitigation measures (e.g., screening &amp; fencing);</a:t>
            </a:r>
          </a:p>
          <a:p>
            <a:pPr marL="514350" indent="-5143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32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Provision of adequate off-street parking;</a:t>
            </a:r>
          </a:p>
          <a:p>
            <a:pPr marL="514350" indent="-5143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32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Confirmation that structure complies with BC Building Code; and</a:t>
            </a:r>
          </a:p>
          <a:p>
            <a:pPr marL="514350" indent="-5143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32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Benefits that the accommodation may provide to the community; </a:t>
            </a:r>
            <a:endParaRPr lang="en-US" sz="3200" spc="-15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dirty="0" smtClean="0">
                <a:cs typeface="Calibri" panose="020F0502020204030204" pitchFamily="34" charset="0"/>
              </a:rPr>
              <a:t>Vacation Rental OCP Policies</a:t>
            </a:r>
            <a:endParaRPr lang="en-CA" sz="4800" dirty="0"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2809" y="1841059"/>
            <a:ext cx="672765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spc="-1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Supports on-going vacation rentals on </a:t>
            </a:r>
            <a:r>
              <a:rPr lang="en-US" sz="3200" u="sng" spc="-1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Residential</a:t>
            </a:r>
            <a:r>
              <a:rPr lang="en-US" sz="3200" spc="-1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designated properties through the issuance of a TUP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Supports short-term rental of residences provided that community and </a:t>
            </a:r>
            <a:r>
              <a:rPr lang="en-US" sz="3200" spc="-15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lang="en-US" sz="3200" spc="-15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needs and other land use needs can be addressed</a:t>
            </a:r>
            <a:endParaRPr lang="en-US" sz="2800" spc="-15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200" spc="-15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3704"/>
          <a:stretch/>
        </p:blipFill>
        <p:spPr>
          <a:xfrm>
            <a:off x="180140" y="1286838"/>
            <a:ext cx="3875893" cy="3193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23549"/>
          <a:stretch/>
        </p:blipFill>
        <p:spPr>
          <a:xfrm>
            <a:off x="560784" y="1979088"/>
            <a:ext cx="3659885" cy="3200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23704"/>
          <a:stretch/>
        </p:blipFill>
        <p:spPr>
          <a:xfrm>
            <a:off x="180140" y="1228221"/>
            <a:ext cx="3875893" cy="31935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23549"/>
          <a:stretch/>
        </p:blipFill>
        <p:spPr>
          <a:xfrm>
            <a:off x="560784" y="1920471"/>
            <a:ext cx="3659885" cy="3200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t="17948"/>
          <a:stretch/>
        </p:blipFill>
        <p:spPr>
          <a:xfrm>
            <a:off x="906080" y="2542695"/>
            <a:ext cx="3638615" cy="34473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t="23025"/>
          <a:stretch/>
        </p:blipFill>
        <p:spPr>
          <a:xfrm>
            <a:off x="1226585" y="3154107"/>
            <a:ext cx="3579632" cy="32340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890" t="23614" r="1503" b="785"/>
          <a:stretch/>
        </p:blipFill>
        <p:spPr>
          <a:xfrm>
            <a:off x="1565811" y="3789323"/>
            <a:ext cx="3560911" cy="306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3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6828" y="154546"/>
            <a:ext cx="106851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Vacation Rental Use Regulations Introduced</a:t>
            </a:r>
            <a:endParaRPr lang="en-CA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75722" y="1580301"/>
            <a:ext cx="111761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Separate Bed </a:t>
            </a:r>
            <a:r>
              <a:rPr lang="en-US" sz="3200" dirty="0"/>
              <a:t>&amp; Breakfast </a:t>
            </a:r>
            <a:r>
              <a:rPr lang="en-US" sz="3200" dirty="0" smtClean="0"/>
              <a:t>and Vacation Rental uses;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Resolved to regulate Vacation Rental uses through Temporary Use Permit (TUP) applications;</a:t>
            </a:r>
            <a:endParaRPr lang="en-US" sz="32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Electoral Area OCP Bylaws amended to support policy direction;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/>
              <a:t>Electoral Area Zoning Bylaws amended to prohibit Vacation Rental uses in all zones other than at Apex and Twin Lakes;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/>
              <a:t>Adoption of Vacation Rental Enforcement Board Policy.</a:t>
            </a:r>
          </a:p>
        </p:txBody>
      </p:sp>
    </p:spTree>
    <p:extLst>
      <p:ext uri="{BB962C8B-B14F-4D97-AF65-F5344CB8AC3E}">
        <p14:creationId xmlns:p14="http://schemas.microsoft.com/office/powerpoint/2010/main" val="7642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8941" y="1189875"/>
            <a:ext cx="1125172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3200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2"/>
            </a:pPr>
            <a:endParaRPr lang="en-US" sz="32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89870" y="240863"/>
            <a:ext cx="106851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/>
              <a:t>What is not a vacation rental?</a:t>
            </a:r>
            <a:endParaRPr lang="en-CA" sz="4400" dirty="0"/>
          </a:p>
        </p:txBody>
      </p:sp>
      <p:pic>
        <p:nvPicPr>
          <p:cNvPr id="4098" name="Picture 2" descr="http://similkameenchalet.com/wp-content/uploads/2023/09/DJI_0606-frame-at-0m8s-cropped-4x3-1-1240x9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787" y="2544911"/>
            <a:ext cx="3533840" cy="2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6119" t="46912" r="1" b="3150"/>
          <a:stretch/>
        </p:blipFill>
        <p:spPr>
          <a:xfrm>
            <a:off x="4209675" y="2465301"/>
            <a:ext cx="3590258" cy="2729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6" r="19718"/>
          <a:stretch/>
        </p:blipFill>
        <p:spPr>
          <a:xfrm>
            <a:off x="472255" y="2231137"/>
            <a:ext cx="3375503" cy="319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velope White Letter · Free vector graphic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45" y="1170866"/>
            <a:ext cx="3108033" cy="32291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dirty="0" smtClean="0"/>
              <a:t>Vacation Rental Processing Procedures</a:t>
            </a:r>
            <a:endParaRPr lang="en-CA" sz="4800" dirty="0"/>
          </a:p>
        </p:txBody>
      </p:sp>
      <p:sp>
        <p:nvSpPr>
          <p:cNvPr id="9" name="TextBox 8"/>
          <p:cNvSpPr txBox="1"/>
          <p:nvPr/>
        </p:nvSpPr>
        <p:spPr>
          <a:xfrm rot="502028">
            <a:off x="4708010" y="2155612"/>
            <a:ext cx="2374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To: Applicant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b="19062"/>
          <a:stretch/>
        </p:blipFill>
        <p:spPr>
          <a:xfrm>
            <a:off x="532600" y="4742395"/>
            <a:ext cx="3036686" cy="8577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b="16200"/>
          <a:stretch/>
        </p:blipFill>
        <p:spPr>
          <a:xfrm>
            <a:off x="568911" y="5717110"/>
            <a:ext cx="3000375" cy="67845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074" name="Picture 2" descr="Community Bulletin Board - SEA Homeschool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445" y="1395053"/>
            <a:ext cx="3137448" cy="186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ortal.rdos.bc.ca/departments/AreaE/E02077.065/TemporaryUsePermit/E2021.026-TUP/Application%20Materials/Notification%20Sign%20E2021.026-TUP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0" t="16694" r="28970" b="26883"/>
          <a:stretch/>
        </p:blipFill>
        <p:spPr bwMode="auto">
          <a:xfrm>
            <a:off x="628421" y="1395053"/>
            <a:ext cx="2980575" cy="30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Envelope White Letter · Free vector graphic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04" y="2702649"/>
            <a:ext cx="3108033" cy="32291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646006">
            <a:off x="4663502" y="3630232"/>
            <a:ext cx="2653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To: </a:t>
            </a:r>
            <a:r>
              <a:rPr lang="en-US" sz="3200" dirty="0" err="1" smtClean="0"/>
              <a:t>Neighbour</a:t>
            </a:r>
            <a:endParaRPr lang="en-US" sz="3200" dirty="0"/>
          </a:p>
        </p:txBody>
      </p:sp>
      <p:pic>
        <p:nvPicPr>
          <p:cNvPr id="6" name="Picture 5" descr="Sticky note clipart 20 free Cliparts | Download images on Clipground 20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155" y="3270605"/>
            <a:ext cx="3238050" cy="32575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21445729">
            <a:off x="8659399" y="3883740"/>
            <a:ext cx="29960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E-MAIL: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Director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External Agencies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4321479" y="6103180"/>
            <a:ext cx="341960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3200" dirty="0" smtClean="0"/>
              <a:t>www.rdos.bc.ca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501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895" y="1042745"/>
            <a:ext cx="7706462" cy="58152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dirty="0" smtClean="0"/>
              <a:t>Vacation Rental Processing Procedures</a:t>
            </a:r>
            <a:endParaRPr lang="en-CA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72139" y="1496187"/>
            <a:ext cx="3838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100m mailing radius for Adjacent Letters and </a:t>
            </a:r>
            <a:r>
              <a:rPr lang="en-US" sz="3200" dirty="0" err="1" smtClean="0"/>
              <a:t>VoyentAlert</a:t>
            </a:r>
            <a:r>
              <a:rPr lang="en-US" sz="3200" dirty="0" smtClean="0"/>
              <a:t>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543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3363e237-0fe3-4402-a760-375ece274f81" ContentTypeId="0x010100E86EB5A249922145AAFFB974D54B7373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17e63ad127e4f05bd0f3b9901608fe3 xmlns="07cf876c-10e9-4dc6-a120-8a013fdd85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Planning</TermName>
          <TermId xmlns="http://schemas.microsoft.com/office/infopath/2007/PartnerControls">c7bfb70e-cc7f-4753-a75e-b6ced0a84898</TermId>
        </TermInfo>
      </Terms>
    </f17e63ad127e4f05bd0f3b9901608fe3>
    <_dlc_DocId xmlns="07cf876c-10e9-4dc6-a120-8a013fdd8566">000001D6OF</_dlc_DocId>
    <c15217ae90ce4c6bb83fd8946bdbf805 xmlns="07cf876c-10e9-4dc6-a120-8a013fdd8566">
      <Terms xmlns="http://schemas.microsoft.com/office/infopath/2007/PartnerControls"/>
    </c15217ae90ce4c6bb83fd8946bdbf805>
    <_dlc_DocIdUrl xmlns="07cf876c-10e9-4dc6-a120-8a013fdd8566">
      <Url>https://portal.rdos.bc.ca/departments/planning/projects/_layouts/15/DocIdRedir.aspx?ID=000001D6OF</Url>
      <Description>000001D6OF</Description>
    </_dlc_DocIdUrl>
    <TaxCatchAll xmlns="07cf876c-10e9-4dc6-a120-8a013fdd8566">
      <Value>41</Value>
      <Value>6</Value>
    </TaxCatchAll>
    <MoT_x0020_Number xmlns="07cf876c-10e9-4dc6-a120-8a013fdd8566" xsi:nil="true"/>
    <CWRMItemRecordCategory xmlns="953b3f1e-c894-4950-b344-cd0164ba196a" xsi:nil="true"/>
    <CWRMItemRecordState xmlns="953b3f1e-c894-4950-b344-cd0164ba196a">Potential</CWRMItemRecordState>
    <CWRMItemUniqueId xmlns="953b3f1e-c894-4950-b344-cd0164ba196a">000001D6OF</CWRMItemUniqueId>
    <CWRMItemRecordDeclaredDate xmlns="953b3f1e-c894-4950-b344-cd0164ba196a" xsi:nil="true"/>
    <CWRMItemRecordClassificationTaxHTField0 xmlns="953b3f1e-c894-4950-b344-cd0164ba196a">
      <Terms xmlns="http://schemas.microsoft.com/office/infopath/2007/PartnerControls">
        <TermInfo xmlns="http://schemas.microsoft.com/office/infopath/2007/PartnerControls">
          <TermName xmlns="http://schemas.microsoft.com/office/infopath/2007/PartnerControls">0115-20 - General</TermName>
          <TermId xmlns="http://schemas.microsoft.com/office/infopath/2007/PartnerControls">0bc53cd4-a121-4c6c-ad2f-ae80a53c4bd8</TermId>
        </TermInfo>
      </Terms>
    </CWRMItemRecordClassificationTaxHTField0>
    <CWRMItemRecordVital xmlns="953b3f1e-c894-4950-b344-cd0164ba196a">false</CWRMItemRecordVital>
    <CWRMItemRecordStatus xmlns="953b3f1e-c894-4950-b344-cd0164ba196a" xsi:nil="true"/>
    <CWRMItemRecordData xmlns="953b3f1e-c894-4950-b344-cd0164ba196a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Collabware CLM Item Unique ID</Name>
    <Synchronization>Synchronous</Synchronization>
    <Type>1</Type>
    <SequenceNumber>1</SequenceNumber>
    <Url/>
    <Assembly>Collabware.SharePoint.RecordsManagement, Version=1.0.0.0, Culture=neutral, PublicKeyToken=801662d3f2b71412</Assembly>
    <Class>Collabware.SharePoint.RecordsManagement.ItemUniqueIdContentTypeReceiver</Class>
    <Data/>
    <Filter/>
  </Receiver>
  <Receiver>
    <Name>Collabware CLM Item Processing</Name>
    <Synchronization>Synchronous</Synchronization>
    <Type>10001</Type>
    <SequenceNumber>2000</SequenceNumber>
    <Url/>
    <Assembly>Collabware.SharePoint.RecordsManagement, Version=1.0.0.0, Culture=neutral, PublicKeyToken=801662d3f2b71412</Assembly>
    <Class>Collabware.SharePoint.RecordsManagement.ItemProcessingContentTypeReceiver</Class>
    <Data/>
    <Filter/>
  </Receiver>
  <Receiver>
    <Name>Collabware CLM Item Processing</Name>
    <Synchronization>Synchronous</Synchronization>
    <Type>10002</Type>
    <SequenceNumber>2001</SequenceNumber>
    <Url/>
    <Assembly>Collabware.SharePoint.RecordsManagement, Version=1.0.0.0, Culture=neutral, PublicKeyToken=801662d3f2b71412</Assembly>
    <Class>Collabware.SharePoint.RecordsManagement.ItemProcessingContentTypeReceiver</Class>
    <Data/>
    <Filter/>
  </Receiver>
  <Receiver>
    <Name>Collabware CLM Item Processing</Name>
    <Synchronization>Synchronous</Synchronization>
    <Type>10004</Type>
    <SequenceNumber>2002</SequenceNumber>
    <Url/>
    <Assembly>Collabware.SharePoint.RecordsManagement, Version=1.0.0.0, Culture=neutral, PublicKeyToken=801662d3f2b71412</Assembly>
    <Class>Collabware.SharePoint.RecordsManagement.ItemProcessingContentTypeReceiver</Class>
    <Data/>
    <Filter/>
  </Receiver>
  <Receiver>
    <Name>Collabware CLM Item Processing</Name>
    <Synchronization>Synchronous</Synchronization>
    <Type>3</Type>
    <SequenceNumber>2003</SequenceNumber>
    <Url/>
    <Assembly>Collabware.SharePoint.RecordsManagement, Version=1.0.0.0, Culture=neutral, PublicKeyToken=801662d3f2b71412</Assembly>
    <Class>Collabware.SharePoint.RecordsManagement.ItemProcessingContentTypeReceiver</Class>
    <Data/>
    <Filter/>
  </Receiver>
  <Receiver>
    <Name>Collabware CLM Item Audit</Name>
    <Synchronization>Synchronous</Synchronization>
    <Type>10002</Type>
    <SequenceNumber>3001</SequenceNumber>
    <Url/>
    <Assembly>Collabware.SharePoint.RecordsManagement, Version=1.0.0.0, Culture=neutral, PublicKeyToken=801662d3f2b71412</Assembly>
    <Class>Collabware.SharePoint.RecordsManagement.ItemAuditContentTypeReceiver</Class>
    <Data/>
    <Filter/>
  </Receiver>
  <Receiver>
    <Name>Collabware CLM Item Audit</Name>
    <Synchronization>Synchronous</Synchronization>
    <Type>10004</Type>
    <SequenceNumber>3003</SequenceNumber>
    <Url/>
    <Assembly>Collabware.SharePoint.RecordsManagement, Version=1.0.0.0, Culture=neutral, PublicKeyToken=801662d3f2b71412</Assembly>
    <Class>Collabware.SharePoint.RecordsManagement.ItemAuditContentTypeReceiver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Planning Project" ma:contentTypeID="0x010100E86EB5A249922145AAFFB974D54B737300A5D6BB4BF2759948BFF7CA5229EBAD05" ma:contentTypeVersion="36" ma:contentTypeDescription="" ma:contentTypeScope="" ma:versionID="330565dc1b51b0d1c60979d22dd44415">
  <xsd:schema xmlns:xsd="http://www.w3.org/2001/XMLSchema" xmlns:xs="http://www.w3.org/2001/XMLSchema" xmlns:p="http://schemas.microsoft.com/office/2006/metadata/properties" xmlns:ns2="953b3f1e-c894-4950-b344-cd0164ba196a" xmlns:ns3="07cf876c-10e9-4dc6-a120-8a013fdd8566" targetNamespace="http://schemas.microsoft.com/office/2006/metadata/properties" ma:root="true" ma:fieldsID="05f92875098f8c70dc5bde319dc34ae5" ns2:_="" ns3:_="">
    <xsd:import namespace="953b3f1e-c894-4950-b344-cd0164ba196a"/>
    <xsd:import namespace="07cf876c-10e9-4dc6-a120-8a013fdd8566"/>
    <xsd:element name="properties">
      <xsd:complexType>
        <xsd:sequence>
          <xsd:element name="documentManagement">
            <xsd:complexType>
              <xsd:all>
                <xsd:element ref="ns2:CWRMItemUniqueId" minOccurs="0"/>
                <xsd:element ref="ns2:CWRMItemRecordState" minOccurs="0"/>
                <xsd:element ref="ns2:CWRMItemRecordCategory" minOccurs="0"/>
                <xsd:element ref="ns2:CWRMItemRecordStatus" minOccurs="0"/>
                <xsd:element ref="ns2:CWRMItemRecordDeclaredDate" minOccurs="0"/>
                <xsd:element ref="ns2:CWRMItemRecordVital" minOccurs="0"/>
                <xsd:element ref="ns2:CWRMItemRecordClassificationTaxHTField0" minOccurs="0"/>
                <xsd:element ref="ns3:TaxCatchAll" minOccurs="0"/>
                <xsd:element ref="ns3:TaxCatchAllLabel" minOccurs="0"/>
                <xsd:element ref="ns3:_dlc_DocId" minOccurs="0"/>
                <xsd:element ref="ns3:_dlc_DocIdUrl" minOccurs="0"/>
                <xsd:element ref="ns2:CWRMItemRecordData" minOccurs="0"/>
                <xsd:element ref="ns3:_dlc_DocIdPersistId" minOccurs="0"/>
                <xsd:element ref="ns3:f17e63ad127e4f05bd0f3b9901608fe3" minOccurs="0"/>
                <xsd:element ref="ns3:MoT_x0020_Number" minOccurs="0"/>
                <xsd:element ref="ns3:c15217ae90ce4c6bb83fd8946bdbf80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b3f1e-c894-4950-b344-cd0164ba196a" elementFormDefault="qualified">
    <xsd:import namespace="http://schemas.microsoft.com/office/2006/documentManagement/types"/>
    <xsd:import namespace="http://schemas.microsoft.com/office/infopath/2007/PartnerControls"/>
    <xsd:element name="CWRMItemUniqueId" ma:index="2" nillable="true" ma:displayName="Content ID" ma:description="A universally unique identifier assigned to the item." ma:hidden="true" ma:internalName="CWRMItemUniqueId" ma:readOnly="true">
      <xsd:simpleType>
        <xsd:restriction base="dms:Text"/>
      </xsd:simpleType>
    </xsd:element>
    <xsd:element name="CWRMItemRecordState" ma:index="3" nillable="true" ma:displayName="Record State" ma:description="The current state of this item as it pertains to records management." ma:hidden="true" ma:internalName="CWRMItemRecordState" ma:readOnly="true">
      <xsd:simpleType>
        <xsd:restriction base="dms:Text"/>
      </xsd:simpleType>
    </xsd:element>
    <xsd:element name="CWRMItemRecordCategory" ma:index="4" nillable="true" ma:displayName="Record Category" ma:description="Identifies the current record category for the item." ma:hidden="true" ma:internalName="CWRMItemRecordCategory" ma:readOnly="true">
      <xsd:simpleType>
        <xsd:restriction base="dms:Text"/>
      </xsd:simpleType>
    </xsd:element>
    <xsd:element name="CWRMItemRecordStatus" ma:index="6" nillable="true" ma:displayName="Record Status" ma:description="The current status of this item as it pertains to records management." ma:hidden="true" ma:internalName="CWRMItemRecordStatus" ma:readOnly="true">
      <xsd:simpleType>
        <xsd:restriction base="dms:Text"/>
      </xsd:simpleType>
    </xsd:element>
    <xsd:element name="CWRMItemRecordDeclaredDate" ma:index="7" nillable="true" ma:displayName="Record Declared Date" ma:description="The date and time that the item was declared a record." ma:hidden="true" ma:internalName="CWRMItemRecordDeclaredDate" ma:readOnly="true">
      <xsd:simpleType>
        <xsd:restriction base="dms:DateTime"/>
      </xsd:simpleType>
    </xsd:element>
    <xsd:element name="CWRMItemRecordVital" ma:index="8" nillable="true" ma:displayName="Record Vital" ma:description="Indicates if this item is considered vital to the organization." ma:hidden="true" ma:internalName="CWRMItemRecordVital" ma:readOnly="true">
      <xsd:simpleType>
        <xsd:restriction base="dms:Boolean"/>
      </xsd:simpleType>
    </xsd:element>
    <xsd:element name="CWRMItemRecordClassificationTaxHTField0" ma:index="12" nillable="true" ma:taxonomy="true" ma:internalName="CWRMItemRecordClassificationTaxHTField0" ma:taxonomyFieldName="CWRMItemRecordClassification" ma:displayName="Record Classification" ma:default="" ma:fieldId="{e94be97f-fb02-4deb-9c3d-6d978a059d35}" ma:sspId="3363e237-0fe3-4402-a760-375ece274f81" ma:termSetId="1a821c3f-7555-48e1-a5ca-2e02a0e08a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WRMItemRecordData" ma:index="20" nillable="true" ma:displayName="Record Data" ma:description="Contains system specific record data for the item." ma:hidden="true" ma:internalName="CWRMItemRecord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f876c-10e9-4dc6-a120-8a013fdd856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7164e1b-2a87-44df-a43f-705185909d0b}" ma:internalName="TaxCatchAll" ma:showField="CatchAllData" ma:web="566ee59d-78b8-45f6-8964-f6e5919cca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d7164e1b-2a87-44df-a43f-705185909d0b}" ma:internalName="TaxCatchAllLabel" ma:readOnly="true" ma:showField="CatchAllDataLabel" ma:web="566ee59d-78b8-45f6-8964-f6e5919cca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f17e63ad127e4f05bd0f3b9901608fe3" ma:index="22" nillable="true" ma:taxonomy="true" ma:internalName="f17e63ad127e4f05bd0f3b9901608fe3" ma:taxonomyFieldName="RDOS_x0020_Department" ma:displayName="RDOS Department" ma:readOnly="false" ma:default="" ma:fieldId="{f17e63ad-127e-4f05-bd0f-3b9901608fe3}" ma:taxonomyMulti="true" ma:sspId="3363e237-0fe3-4402-a760-375ece274f81" ma:termSetId="281788c5-6daf-41d0-ac08-f8baf204b6d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oT_x0020_Number" ma:index="24" nillable="true" ma:displayName="Project ID Number" ma:description="Planning project number, MoT Number or Building Permit ID" ma:internalName="MoT_x0020_Number">
      <xsd:simpleType>
        <xsd:restriction base="dms:Text">
          <xsd:maxLength value="55"/>
        </xsd:restriction>
      </xsd:simpleType>
    </xsd:element>
    <xsd:element name="c15217ae90ce4c6bb83fd8946bdbf805" ma:index="25" nillable="true" ma:taxonomy="true" ma:internalName="c15217ae90ce4c6bb83fd8946bdbf805" ma:taxonomyFieldName="Jurisdiction" ma:displayName="Jurisdiction" ma:readOnly="false" ma:default="" ma:fieldId="{c15217ae-90ce-4c6b-b83f-d8946bdbf805}" ma:taxonomyMulti="true" ma:sspId="3363e237-0fe3-4402-a760-375ece274f81" ma:termSetId="7ba17dfb-b4a2-4a15-bb38-0bc6031ccf3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FD01B6-A67C-4D08-A8D6-D663244195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FFB0FB-937E-42F4-ADD6-F2B171E34C22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634A3E22-4958-4C9F-B1C7-096C519C86CB}">
  <ds:schemaRefs>
    <ds:schemaRef ds:uri="07cf876c-10e9-4dc6-a120-8a013fdd8566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953b3f1e-c894-4950-b344-cd0164ba196a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F2237D42-1797-41B1-9DF5-DA0919CF4380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2A30DF60-8870-4369-A368-46E34D85AF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3b3f1e-c894-4950-b344-cd0164ba196a"/>
    <ds:schemaRef ds:uri="07cf876c-10e9-4dc6-a120-8a013fdd85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7750</TotalTime>
  <Words>538</Words>
  <Application>Microsoft Office PowerPoint</Application>
  <PresentationFormat>Widescreen</PresentationFormat>
  <Paragraphs>94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Garrish</dc:creator>
  <cp:lastModifiedBy>Ben Kent</cp:lastModifiedBy>
  <cp:revision>320</cp:revision>
  <dcterms:created xsi:type="dcterms:W3CDTF">2018-12-10T21:29:48Z</dcterms:created>
  <dcterms:modified xsi:type="dcterms:W3CDTF">2024-09-24T21:21:49Z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DOS Department">
    <vt:lpwstr>6;#Planning|c7bfb70e-cc7f-4753-a75e-b6ced0a84898</vt:lpwstr>
  </property>
  <property fmtid="{D5CDD505-2E9C-101B-9397-08002B2CF9AE}" pid="3" name="Jurisdiction">
    <vt:lpwstr/>
  </property>
  <property fmtid="{D5CDD505-2E9C-101B-9397-08002B2CF9AE}" pid="4" name="ContentTypeId">
    <vt:lpwstr>0x010100E86EB5A249922145AAFFB974D54B737300A5D6BB4BF2759948BFF7CA5229EBAD05</vt:lpwstr>
  </property>
  <property fmtid="{D5CDD505-2E9C-101B-9397-08002B2CF9AE}" pid="5" name="_dlc_DocIdItemGuid">
    <vt:lpwstr>12a571fc-7fc2-4ba9-bf26-c0ed0c73a335</vt:lpwstr>
  </property>
  <property fmtid="{D5CDD505-2E9C-101B-9397-08002B2CF9AE}" pid="6" name="_dlc_policyId">
    <vt:lpwstr>/departments/planning/DepartmentResources</vt:lpwstr>
  </property>
  <property fmtid="{D5CDD505-2E9C-101B-9397-08002B2CF9AE}" pid="7" name="ItemRetentionFormula">
    <vt:lpwstr/>
  </property>
  <property fmtid="{D5CDD505-2E9C-101B-9397-08002B2CF9AE}" pid="8" name="_vti_ItemHoldRecordStatus">
    <vt:i4>0</vt:i4>
  </property>
  <property fmtid="{D5CDD505-2E9C-101B-9397-08002B2CF9AE}" pid="9" name="CWRMItemRecordClassification">
    <vt:lpwstr>41;#0115-20 - General|0bc53cd4-a121-4c6c-ad2f-ae80a53c4bd8</vt:lpwstr>
  </property>
</Properties>
</file>