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4"/>
  </p:notesMasterIdLst>
  <p:sldIdLst>
    <p:sldId id="259" r:id="rId7"/>
    <p:sldId id="298" r:id="rId8"/>
    <p:sldId id="306" r:id="rId9"/>
    <p:sldId id="307" r:id="rId10"/>
    <p:sldId id="308" r:id="rId11"/>
    <p:sldId id="305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D8A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8729" autoAdjust="0"/>
  </p:normalViewPr>
  <p:slideViewPr>
    <p:cSldViewPr snapToGrid="0">
      <p:cViewPr varScale="1">
        <p:scale>
          <a:sx n="76" d="100"/>
          <a:sy n="76" d="100"/>
        </p:scale>
        <p:origin x="12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05293-54A3-4209-B5A7-C64B56AD2590}" type="datetimeFigureOut">
              <a:rPr lang="en-CA" smtClean="0"/>
              <a:t>2022-05-24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2FC7-E175-4FF2-8458-AD1AC1FE0C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44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766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863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28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84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89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238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2022-05-24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77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2022-05-24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29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2022-05-24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49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19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AC99-5951-4697-9A87-680FBDC8FAC6}" type="datetimeFigureOut">
              <a:rPr lang="en-CA" smtClean="0"/>
              <a:t>2022-05-24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1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AC99-5951-4697-9A87-680FBDC8FAC6}" type="datetimeFigureOut">
              <a:rPr lang="en-CA" smtClean="0"/>
              <a:t>2022-05-24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AE56-6CF8-495D-BDD5-8EFA6E807F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3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>
          <a:xfrm>
            <a:off x="5280338" y="2446985"/>
            <a:ext cx="6718479" cy="225165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latin typeface="+mn-lt"/>
              </a:rPr>
              <a:t>Metal Storage </a:t>
            </a:r>
            <a:r>
              <a:rPr lang="en-CA" b="1" dirty="0" smtClean="0">
                <a:latin typeface="+mn-lt"/>
              </a:rPr>
              <a:t>Containers Regulation Review</a:t>
            </a:r>
            <a:endParaRPr lang="en-CA" b="1" dirty="0">
              <a:latin typeface="+mn-lt"/>
            </a:endParaRPr>
          </a:p>
          <a:p>
            <a:r>
              <a:rPr lang="en-US" sz="3600" b="1" dirty="0" smtClean="0">
                <a:latin typeface="+mn-lt"/>
              </a:rPr>
              <a:t>RDOS File No. X2020.006-ZONE</a:t>
            </a:r>
          </a:p>
          <a:p>
            <a:r>
              <a:rPr lang="en-US" sz="3200" b="1" dirty="0" smtClean="0">
                <a:latin typeface="+mn-lt"/>
              </a:rPr>
              <a:t>Public Hearing</a:t>
            </a:r>
          </a:p>
          <a:p>
            <a:r>
              <a:rPr lang="en-US" sz="3200" b="1" dirty="0" smtClean="0">
                <a:latin typeface="+mn-lt"/>
              </a:rPr>
              <a:t>May 30, 2022</a:t>
            </a:r>
            <a:endParaRPr lang="en-US" sz="32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16" t="8889" r="1667" b="24445"/>
          <a:stretch/>
        </p:blipFill>
        <p:spPr>
          <a:xfrm>
            <a:off x="193184" y="1860995"/>
            <a:ext cx="4962804" cy="387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/>
              <a:t>Metal Storage Containers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764" y="1486437"/>
            <a:ext cx="107796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3200" b="1" dirty="0" smtClean="0"/>
              <a:t>Regulatory Overview</a:t>
            </a:r>
            <a:r>
              <a:rPr lang="en-CA" sz="3200" dirty="0" smtClean="0"/>
              <a:t>:</a:t>
            </a:r>
            <a:endParaRPr lang="en-CA" sz="3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CA" sz="3200" dirty="0" smtClean="0"/>
              <a:t>Prior </a:t>
            </a:r>
            <a:r>
              <a:rPr lang="en-CA" sz="3200" dirty="0"/>
              <a:t>to 2018, the Building Bylaw was silent on metal storage </a:t>
            </a:r>
            <a:r>
              <a:rPr lang="en-CA" sz="3200" dirty="0" smtClean="0"/>
              <a:t>containers and </a:t>
            </a:r>
            <a:r>
              <a:rPr lang="en-CA" sz="3200" dirty="0" smtClean="0"/>
              <a:t>now </a:t>
            </a:r>
            <a:r>
              <a:rPr lang="en-CA" sz="3200" dirty="0" smtClean="0"/>
              <a:t>require </a:t>
            </a:r>
            <a:r>
              <a:rPr lang="en-CA" sz="3200" dirty="0" smtClean="0"/>
              <a:t>a “Siting Permit”;</a:t>
            </a:r>
            <a:endParaRPr lang="en-CA" sz="3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Zoning Bylaw interpretation is that metal storage containers are a form of “accessory building or structure”: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800" dirty="0"/>
              <a:t>permitted in almost all zones;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CA" sz="2800" dirty="0"/>
              <a:t>must comply with height, setback and coverage zone regulations for “accessory building or structure”.</a:t>
            </a:r>
          </a:p>
        </p:txBody>
      </p:sp>
    </p:spTree>
    <p:extLst>
      <p:ext uri="{BB962C8B-B14F-4D97-AF65-F5344CB8AC3E}">
        <p14:creationId xmlns:p14="http://schemas.microsoft.com/office/powerpoint/2010/main" val="220588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/>
              <a:t>Metal Storage Containers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764" y="1486437"/>
            <a:ext cx="107796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3200" b="1" dirty="0" smtClean="0"/>
              <a:t>Proposed Amendments</a:t>
            </a:r>
            <a:r>
              <a:rPr lang="en-CA" sz="3200" dirty="0" smtClean="0"/>
              <a:t>:</a:t>
            </a:r>
            <a:endParaRPr lang="en-CA" sz="3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 smtClean="0"/>
              <a:t>Adding a new definition of “metal storage container”;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 smtClean="0"/>
              <a:t>In the Resource Area, Agriculture, Large Holdings, and Industrial zones – stacking is restricted to a maximum of 2 containers with a building permit;</a:t>
            </a:r>
          </a:p>
        </p:txBody>
      </p:sp>
    </p:spTree>
    <p:extLst>
      <p:ext uri="{BB962C8B-B14F-4D97-AF65-F5344CB8AC3E}">
        <p14:creationId xmlns:p14="http://schemas.microsoft.com/office/powerpoint/2010/main" val="191684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/>
              <a:t>Metal Storage Containers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764" y="1486437"/>
            <a:ext cx="1077961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3200" b="1" dirty="0" smtClean="0"/>
              <a:t>Proposed Amendments</a:t>
            </a:r>
            <a:r>
              <a:rPr lang="en-CA" sz="3200" dirty="0" smtClean="0"/>
              <a:t>:</a:t>
            </a:r>
            <a:endParaRPr lang="en-CA" sz="3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 smtClean="0"/>
              <a:t>In the Low Density Residential and Small Holdings zones – limited to the placement of 1 container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Must not be sited between a principal building and the front parcel line, and in a Low Density Residential zone, an exterior parcel line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 smtClean="0"/>
              <a:t>Prohibit placement of metal storage containers in the West Bench Low Density Residential zone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22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6828" y="154546"/>
            <a:ext cx="1068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/>
              <a:t>Metal Storage Containers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764" y="1486437"/>
            <a:ext cx="107796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3200" b="1" dirty="0" smtClean="0"/>
              <a:t>Proposed Amendments</a:t>
            </a:r>
            <a:r>
              <a:rPr lang="en-CA" sz="3200" dirty="0" smtClean="0"/>
              <a:t>:</a:t>
            </a:r>
            <a:endParaRPr lang="en-CA" sz="3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 smtClean="0"/>
              <a:t>Allow for the use of 1 metal storage container for temporary storage: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During construction in any zone, provided that a valid building permit has been issued for that construction; m</a:t>
            </a:r>
            <a:r>
              <a:rPr lang="en-US" sz="2800" dirty="0" smtClean="0"/>
              <a:t>ust remove the container upon completion of construction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Ø"/>
            </a:pPr>
            <a:r>
              <a:rPr lang="en-US" sz="2800" dirty="0" smtClean="0"/>
              <a:t>For a period not exceeding 30 days for the purpose of loading/unloading related to a relocation of a residential/commercial use.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371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070" y="169451"/>
            <a:ext cx="10710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/>
              <a:t>Metal Storage Containers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790" y="1483217"/>
            <a:ext cx="1108871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 b="1" dirty="0" smtClean="0">
                <a:cs typeface="Arial" panose="020B0604020202020204" pitchFamily="34" charset="0"/>
              </a:rPr>
              <a:t>Next Steps:</a:t>
            </a:r>
            <a:endParaRPr lang="en-US" sz="3200" b="1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 smtClean="0"/>
              <a:t>Board </a:t>
            </a:r>
            <a:r>
              <a:rPr lang="en-US" sz="3200" dirty="0" smtClean="0"/>
              <a:t>consideration of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</a:t>
            </a:r>
            <a:r>
              <a:rPr lang="en-US" sz="3200" dirty="0" smtClean="0"/>
              <a:t>reading;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 smtClean="0"/>
              <a:t>Board consideration of adoption of the amendment bylaw</a:t>
            </a:r>
            <a:endParaRPr lang="en-US" sz="32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999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070" y="169451"/>
            <a:ext cx="10710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/>
              <a:t>Metal Storage Containers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9852" y="2951408"/>
            <a:ext cx="10779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6600" dirty="0">
                <a:cs typeface="Arial" panose="020B0604020202020204" pitchFamily="34" charset="0"/>
              </a:rPr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3396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7cf876c-10e9-4dc6-a120-8a013fdd8566">0000016IZN</_dlc_DocId>
    <_dlc_DocIdUrl xmlns="07cf876c-10e9-4dc6-a120-8a013fdd8566">
      <Url>https://portal.rdos.bc.ca/departments/planning/Rezoning/_layouts/15/DocIdRedir.aspx?ID=0000016IZN</Url>
      <Description>0000016IZN</Description>
    </_dlc_DocIdUrl>
    <TaxCatchAll xmlns="07cf876c-10e9-4dc6-a120-8a013fdd8566">
      <Value>41</Value>
    </TaxCatchAll>
    <CWRMItemRecordCategory xmlns="00f0c462-3f96-4f9d-a698-dba26ee1be4c" xsi:nil="true"/>
    <CWRMItemRecordState xmlns="00f0c462-3f96-4f9d-a698-dba26ee1be4c">Potential</CWRMItemRecordState>
    <CWRMItemUniqueId xmlns="00f0c462-3f96-4f9d-a698-dba26ee1be4c">0000016IZN</CWRMItemUniqueId>
    <CWRMItemRecordDeclaredDate xmlns="00f0c462-3f96-4f9d-a698-dba26ee1be4c" xsi:nil="true"/>
    <CWRMItemRecordClassificationTaxHTField0 xmlns="00f0c462-3f96-4f9d-a698-dba26ee1be4c">
      <Terms xmlns="http://schemas.microsoft.com/office/infopath/2007/PartnerControls">
        <TermInfo xmlns="http://schemas.microsoft.com/office/infopath/2007/PartnerControls">
          <TermName xmlns="http://schemas.microsoft.com/office/infopath/2007/PartnerControls">0115-20 - General</TermName>
          <TermId xmlns="http://schemas.microsoft.com/office/infopath/2007/PartnerControls">0bc53cd4-a121-4c6c-ad2f-ae80a53c4bd8</TermId>
        </TermInfo>
      </Terms>
    </CWRMItemRecordClassificationTaxHTField0>
    <CWRMItemRecordVital xmlns="00f0c462-3f96-4f9d-a698-dba26ee1be4c">false</CWRMItemRecordVital>
    <CWRMItemRecordStatus xmlns="00f0c462-3f96-4f9d-a698-dba26ee1be4c" xsi:nil="true"/>
    <CWRMItemRecordData xmlns="00f0c462-3f96-4f9d-a698-dba26ee1be4c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Collabware CLM Item Unique ID</Name>
    <Synchronization>Synchronous</Synchronization>
    <Type>1</Type>
    <SequenceNumber>1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Processing</Name>
    <Synchronization>Synchronous</Synchronization>
    <Type>10001</Type>
    <SequenceNumber>2000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Synchronous</Synchronization>
    <Type>10002</Type>
    <SequenceNumber>2001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Synchronous</Synchronization>
    <Type>10004</Type>
    <SequenceNumber>2002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Synchronous</Synchronization>
    <Type>3</Type>
    <SequenceNumber>2003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Audit</Name>
    <Synchronization>Synchronous</Synchronization>
    <Type>10002</Type>
    <SequenceNumber>3001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Synchronous</Synchronization>
    <Type>10004</Type>
    <SequenceNumber>3003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lanning Document" ma:contentTypeID="0x010100E3938BF2B5757E4EBF4287A7D7EA790D00A01405B4B9D94B43BDB0A945E844CA2C" ma:contentTypeVersion="28" ma:contentTypeDescription="" ma:contentTypeScope="" ma:versionID="6e4ec50c81e555bca632a225fb6e6ae2">
  <xsd:schema xmlns:xsd="http://www.w3.org/2001/XMLSchema" xmlns:xs="http://www.w3.org/2001/XMLSchema" xmlns:p="http://schemas.microsoft.com/office/2006/metadata/properties" xmlns:ns2="00f0c462-3f96-4f9d-a698-dba26ee1be4c" xmlns:ns3="07cf876c-10e9-4dc6-a120-8a013fdd8566" targetNamespace="http://schemas.microsoft.com/office/2006/metadata/properties" ma:root="true" ma:fieldsID="2833e304b6c06a1962ac87f000d5e558" ns2:_="" ns3:_="">
    <xsd:import namespace="00f0c462-3f96-4f9d-a698-dba26ee1be4c"/>
    <xsd:import namespace="07cf876c-10e9-4dc6-a120-8a013fdd8566"/>
    <xsd:element name="properties">
      <xsd:complexType>
        <xsd:sequence>
          <xsd:element name="documentManagement">
            <xsd:complexType>
              <xsd:all>
                <xsd:element ref="ns2:CWRMItemUniqueId" minOccurs="0"/>
                <xsd:element ref="ns2:CWRMItemRecordState" minOccurs="0"/>
                <xsd:element ref="ns2:CWRMItemRecordCategory" minOccurs="0"/>
                <xsd:element ref="ns2:CWRMItemRecordStatus" minOccurs="0"/>
                <xsd:element ref="ns2:CWRMItemRecordDeclaredDate" minOccurs="0"/>
                <xsd:element ref="ns2:CWRMItemRecordVital" minOccurs="0"/>
                <xsd:element ref="ns2:CWRMItemRecordClassificationTaxHTField0" minOccurs="0"/>
                <xsd:element ref="ns3:TaxCatchAll" minOccurs="0"/>
                <xsd:element ref="ns3:TaxCatchAllLabel" minOccurs="0"/>
                <xsd:element ref="ns3:_dlc_DocId" minOccurs="0"/>
                <xsd:element ref="ns3:_dlc_DocIdUrl" minOccurs="0"/>
                <xsd:element ref="ns2:CWRMItemRecordData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0c462-3f96-4f9d-a698-dba26ee1be4c" elementFormDefault="qualified">
    <xsd:import namespace="http://schemas.microsoft.com/office/2006/documentManagement/types"/>
    <xsd:import namespace="http://schemas.microsoft.com/office/infopath/2007/PartnerControls"/>
    <xsd:element name="CWRMItemUniqueId" ma:index="2" nillable="true" ma:displayName="Content ID" ma:description="A universally unique identifier assigned to the item." ma:hidden="true" ma:internalName="CWRMItemUniqueId" ma:readOnly="true">
      <xsd:simpleType>
        <xsd:restriction base="dms:Text"/>
      </xsd:simpleType>
    </xsd:element>
    <xsd:element name="CWRMItemRecordState" ma:index="3" nillable="true" ma:displayName="Record State" ma:description="The current state of this item as it pertains to records management." ma:hidden="true" ma:internalName="CWRMItemRecordState" ma:readOnly="true">
      <xsd:simpleType>
        <xsd:restriction base="dms:Text"/>
      </xsd:simpleType>
    </xsd:element>
    <xsd:element name="CWRMItemRecordCategory" ma:index="4" nillable="true" ma:displayName="Record Category" ma:description="Identifies the current record category for the item." ma:hidden="true" ma:internalName="CWRMItemRecordCategory" ma:readOnly="true">
      <xsd:simpleType>
        <xsd:restriction base="dms:Text"/>
      </xsd:simpleType>
    </xsd:element>
    <xsd:element name="CWRMItemRecordStatus" ma:index="6" nillable="true" ma:displayName="Record Status" ma:description="The current status of this item as it pertains to records management." ma:hidden="true" ma:internalName="CWRMItemRecordStatus" ma:readOnly="true">
      <xsd:simpleType>
        <xsd:restriction base="dms:Text"/>
      </xsd:simpleType>
    </xsd:element>
    <xsd:element name="CWRMItemRecordDeclaredDate" ma:index="7" nillable="true" ma:displayName="Record Declared Date" ma:description="The date and time that the item was declared a record." ma:hidden="true" ma:internalName="CWRMItemRecordDeclaredDate" ma:readOnly="true">
      <xsd:simpleType>
        <xsd:restriction base="dms:DateTime"/>
      </xsd:simpleType>
    </xsd:element>
    <xsd:element name="CWRMItemRecordVital" ma:index="8" nillable="true" ma:displayName="Record Vital" ma:description="Indicates if this item is considered vital to the organization." ma:hidden="true" ma:internalName="CWRMItemRecordVital" ma:readOnly="true">
      <xsd:simpleType>
        <xsd:restriction base="dms:Boolean"/>
      </xsd:simpleType>
    </xsd:element>
    <xsd:element name="CWRMItemRecordClassificationTaxHTField0" ma:index="12" nillable="true" ma:taxonomy="true" ma:internalName="CWRMItemRecordClassificationTaxHTField0" ma:taxonomyFieldName="CWRMItemRecordClassification" ma:displayName="Record Classification" ma:default="" ma:fieldId="{e94be97f-fb02-4deb-9c3d-6d978a059d35}" ma:sspId="3363e237-0fe3-4402-a760-375ece274f81" ma:termSetId="1a821c3f-7555-48e1-a5ca-2e02a0e08a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WRMItemRecordData" ma:index="20" nillable="true" ma:displayName="Record Data" ma:description="Contains system specific record data for the item." ma:hidden="true" ma:internalName="CWRMItemRecord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f876c-10e9-4dc6-a120-8a013fdd856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description="" ma:hidden="true" ma:list="{d7164e1b-2a87-44df-a43f-705185909d0b}" ma:internalName="TaxCatchAll" ma:showField="CatchAllData" ma:web="566ee59d-78b8-45f6-8964-f6e5919cc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description="" ma:hidden="true" ma:list="{d7164e1b-2a87-44df-a43f-705185909d0b}" ma:internalName="TaxCatchAllLabel" ma:readOnly="true" ma:showField="CatchAllDataLabel" ma:web="566ee59d-78b8-45f6-8964-f6e5919cc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3363e237-0fe3-4402-a760-375ece274f81" ContentTypeId="0x010100E3938BF2B5757E4EBF4287A7D7EA790D" PreviousValue="false"/>
</file>

<file path=customXml/itemProps1.xml><?xml version="1.0" encoding="utf-8"?>
<ds:datastoreItem xmlns:ds="http://schemas.openxmlformats.org/officeDocument/2006/customXml" ds:itemID="{634A3E22-4958-4C9F-B1C7-096C519C86C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7cf876c-10e9-4dc6-a120-8a013fdd8566"/>
    <ds:schemaRef ds:uri="http://purl.org/dc/terms/"/>
    <ds:schemaRef ds:uri="http://schemas.openxmlformats.org/package/2006/metadata/core-properties"/>
    <ds:schemaRef ds:uri="00f0c462-3f96-4f9d-a698-dba26ee1be4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237D42-1797-41B1-9DF5-DA0919CF438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AFD01B6-A67C-4D08-A8D6-D6632441953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5DC00EB-20D5-46BE-9B41-B8969DE7CA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f0c462-3f96-4f9d-a698-dba26ee1be4c"/>
    <ds:schemaRef ds:uri="07cf876c-10e9-4dc6-a120-8a013fdd85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A4A2E0A-A552-497B-8EF5-4DFC342486D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283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Garrish</dc:creator>
  <cp:lastModifiedBy>Shannon Duong</cp:lastModifiedBy>
  <cp:revision>211</cp:revision>
  <dcterms:created xsi:type="dcterms:W3CDTF">2018-12-10T21:29:48Z</dcterms:created>
  <dcterms:modified xsi:type="dcterms:W3CDTF">2022-05-24T17:27:05Z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DOS Department">
    <vt:lpwstr>6;#Planning|c7bfb70e-cc7f-4753-a75e-b6ced0a84898</vt:lpwstr>
  </property>
  <property fmtid="{D5CDD505-2E9C-101B-9397-08002B2CF9AE}" pid="3" name="Jurisdiction">
    <vt:lpwstr/>
  </property>
  <property fmtid="{D5CDD505-2E9C-101B-9397-08002B2CF9AE}" pid="4" name="ContentTypeId">
    <vt:lpwstr>0x010100E3938BF2B5757E4EBF4287A7D7EA790D00A01405B4B9D94B43BDB0A945E844CA2C</vt:lpwstr>
  </property>
  <property fmtid="{D5CDD505-2E9C-101B-9397-08002B2CF9AE}" pid="5" name="_dlc_DocIdItemGuid">
    <vt:lpwstr>3cff04be-b47c-41e6-b230-ce22bcb5f5b3</vt:lpwstr>
  </property>
  <property fmtid="{D5CDD505-2E9C-101B-9397-08002B2CF9AE}" pid="6" name="CWRMItemRecordClassification">
    <vt:lpwstr>41;#0115-20 - General|0bc53cd4-a121-4c6c-ad2f-ae80a53c4bd8</vt:lpwstr>
  </property>
  <property fmtid="{D5CDD505-2E9C-101B-9397-08002B2CF9AE}" pid="7" name="_dlc_policyId">
    <vt:lpwstr>/departments/planning/Rezoning/Applications</vt:lpwstr>
  </property>
  <property fmtid="{D5CDD505-2E9C-101B-9397-08002B2CF9AE}" pid="8" name="ItemRetentionFormula">
    <vt:lpwstr/>
  </property>
</Properties>
</file>