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6"/>
  </p:notesMasterIdLst>
  <p:sldIdLst>
    <p:sldId id="259" r:id="rId7"/>
    <p:sldId id="298" r:id="rId8"/>
    <p:sldId id="305" r:id="rId9"/>
    <p:sldId id="301" r:id="rId10"/>
    <p:sldId id="274" r:id="rId11"/>
    <p:sldId id="300" r:id="rId12"/>
    <p:sldId id="299" r:id="rId13"/>
    <p:sldId id="295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Garrish" initials="CG" lastIdx="1" clrIdx="0">
    <p:extLst>
      <p:ext uri="{19B8F6BF-5375-455C-9EA6-DF929625EA0E}">
        <p15:presenceInfo xmlns:p15="http://schemas.microsoft.com/office/powerpoint/2012/main" userId="S-1-5-21-1085031214-879983540-839522115-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8A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8860" autoAdjust="0"/>
  </p:normalViewPr>
  <p:slideViewPr>
    <p:cSldViewPr snapToGrid="0">
      <p:cViewPr varScale="1">
        <p:scale>
          <a:sx n="116" d="100"/>
          <a:sy n="116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05293-54A3-4209-B5A7-C64B56AD2590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2FC7-E175-4FF2-8458-AD1AC1FE0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44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0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54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27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49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12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66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63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28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84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89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238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77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29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49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1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1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AC99-5951-4697-9A87-680FBDC8FAC6}" type="datetimeFigureOut">
              <a:rPr lang="en-CA" smtClean="0"/>
              <a:t>2022-12-07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3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duong@rdos.bc.c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254000" y="1183783"/>
            <a:ext cx="11849100" cy="455661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+mn-lt"/>
              </a:rPr>
              <a:t>Electoral Area “</a:t>
            </a:r>
            <a:r>
              <a:rPr lang="en-US" sz="4800" b="1" dirty="0">
                <a:latin typeface="+mn-lt"/>
              </a:rPr>
              <a:t>C</a:t>
            </a:r>
            <a:r>
              <a:rPr lang="en-US" sz="4800" b="1" dirty="0" smtClean="0">
                <a:latin typeface="+mn-lt"/>
              </a:rPr>
              <a:t>”</a:t>
            </a:r>
            <a:endParaRPr lang="en-US" sz="4000" b="1" dirty="0" smtClean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Proposed Zoning Bylaw Amendment</a:t>
            </a:r>
          </a:p>
          <a:p>
            <a:r>
              <a:rPr lang="en-US" sz="3200" b="1" dirty="0" smtClean="0">
                <a:latin typeface="+mn-lt"/>
              </a:rPr>
              <a:t>7762 Island Road</a:t>
            </a:r>
            <a:endParaRPr lang="en-US" sz="32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RDOS File No. </a:t>
            </a:r>
            <a:r>
              <a:rPr lang="en-US" sz="2800" b="1" dirty="0" smtClean="0">
                <a:latin typeface="+mn-lt"/>
              </a:rPr>
              <a:t>C2022.016-ZONE</a:t>
            </a:r>
            <a:endParaRPr lang="en-US" sz="2800" b="1" dirty="0">
              <a:latin typeface="+mn-lt"/>
            </a:endParaRPr>
          </a:p>
          <a:p>
            <a:endParaRPr lang="en-US" sz="3200" b="1" dirty="0" smtClean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Public Information Meeting</a:t>
            </a:r>
          </a:p>
          <a:p>
            <a:r>
              <a:rPr lang="en-US" sz="3200" b="1" dirty="0" smtClean="0">
                <a:latin typeface="+mn-lt"/>
              </a:rPr>
              <a:t>December 7, 2022</a:t>
            </a:r>
            <a:endParaRPr lang="en-CA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0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cs typeface="Calibri" panose="020F0502020204030204" pitchFamily="34" charset="0"/>
              </a:rPr>
              <a:t>Public Information Meeting</a:t>
            </a:r>
            <a:endParaRPr lang="en-CA" sz="48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68" y="1228221"/>
            <a:ext cx="11502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968" y="1507958"/>
            <a:ext cx="1150219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 Public Information Meeting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informal: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formal minutes will be taken but meeting is recorded;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comments for the RDOS Board to review 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1</a:t>
            </a:r>
            <a:r>
              <a:rPr lang="en-US" sz="3200" spc="-15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3200" spc="-15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reading should </a:t>
            </a: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submitted in writing (i.e. email, feedback form).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and the applicant are available to answer questions;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may not be able to answer all questions tonight but can follow-up (contact details will be needed).</a:t>
            </a:r>
          </a:p>
        </p:txBody>
      </p:sp>
    </p:spTree>
    <p:extLst>
      <p:ext uri="{BB962C8B-B14F-4D97-AF65-F5344CB8AC3E}">
        <p14:creationId xmlns:p14="http://schemas.microsoft.com/office/powerpoint/2010/main" val="39466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Instructions</a:t>
            </a:r>
            <a:endParaRPr lang="en-CA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697" y="1518150"/>
            <a:ext cx="856581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Will take questions in turn;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To indicate you want to speak: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b="1" dirty="0"/>
              <a:t>Computer: </a:t>
            </a:r>
            <a:r>
              <a:rPr lang="en-US" sz="2900" dirty="0"/>
              <a:t>click the “Participants” button at the bottom right corner of the screen, hover your mouse next to your name and click the “raise hand” button;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b="1" dirty="0"/>
              <a:t>Phone:</a:t>
            </a:r>
            <a:r>
              <a:rPr lang="en-US" sz="2900" dirty="0"/>
              <a:t> press *3 to “raise hand”;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You will be unmuted when it is your turn to speak;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After you are done</a:t>
            </a:r>
            <a:r>
              <a:rPr lang="en-US" sz="2900"/>
              <a:t>, </a:t>
            </a:r>
            <a:r>
              <a:rPr lang="en-US" sz="2900" smtClean="0"/>
              <a:t>click the </a:t>
            </a:r>
            <a:r>
              <a:rPr lang="en-US" sz="2900" dirty="0"/>
              <a:t>“raise hand” </a:t>
            </a:r>
            <a:r>
              <a:rPr lang="en-US" sz="2900" dirty="0" smtClean="0"/>
              <a:t>button or *3 </a:t>
            </a:r>
            <a:r>
              <a:rPr lang="en-US" sz="2900" dirty="0"/>
              <a:t>to take your hand down.</a:t>
            </a:r>
            <a:endParaRPr lang="en-CA" sz="29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C298CEF-2B49-442B-8463-B3E8462A23E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991635" y="1132364"/>
          <a:ext cx="2784305" cy="547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3" imgW="3543480" imgH="6926760" progId="Paint.Picture">
                  <p:embed/>
                </p:oleObj>
              </mc:Choice>
              <mc:Fallback>
                <p:oleObj name="Bitmap Image" r:id="rId3" imgW="3543480" imgH="69267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C298CEF-2B49-442B-8463-B3E8462A23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1635" y="1132364"/>
                        <a:ext cx="2784305" cy="5473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350C6AE3-1B73-4134-A7FC-5B24B8F1353F}"/>
              </a:ext>
            </a:extLst>
          </p:cNvPr>
          <p:cNvSpPr/>
          <p:nvPr/>
        </p:nvSpPr>
        <p:spPr>
          <a:xfrm>
            <a:off x="9208546" y="6045798"/>
            <a:ext cx="1484555" cy="657656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CDFF67-4083-43CC-A115-A9256D7EF2D1}"/>
              </a:ext>
            </a:extLst>
          </p:cNvPr>
          <p:cNvSpPr/>
          <p:nvPr/>
        </p:nvSpPr>
        <p:spPr>
          <a:xfrm>
            <a:off x="10383787" y="2108498"/>
            <a:ext cx="428512" cy="478003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966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cs typeface="Calibri" panose="020F0502020204030204" pitchFamily="34" charset="0"/>
              </a:rPr>
              <a:t>Application Status</a:t>
            </a:r>
            <a:endParaRPr lang="en-CA" sz="48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68" y="1228221"/>
            <a:ext cx="11502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968" y="1507958"/>
            <a:ext cx="1150219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Submitted 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 19, 2022;</a:t>
            </a: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Agency Referrals 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(e.g., ALC, IHA, AFF, etc.) </a:t>
            </a: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 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 27, 2022;</a:t>
            </a: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Information Meeting 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Dec 7, 2022;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Advisory Planning Commission meeting 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TBD;</a:t>
            </a: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RDOS </a:t>
            </a:r>
            <a:r>
              <a:rPr lang="en-US" sz="3200" spc="-15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Board consideration 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(i.e. 1</a:t>
            </a:r>
            <a:r>
              <a:rPr lang="en-US" sz="3200" spc="-15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3200" spc="-15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reading) 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 5, 2023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Hearing (dependent on 1</a:t>
            </a:r>
            <a:r>
              <a:rPr lang="en-US" sz="3200" spc="-15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3200" spc="-15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reading being approved).</a:t>
            </a: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cs typeface="Calibri" panose="020F0502020204030204" pitchFamily="34" charset="0"/>
              </a:rPr>
              <a:t>Proposal Details</a:t>
            </a:r>
            <a:endParaRPr lang="en-CA" sz="48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1" y="1228221"/>
            <a:ext cx="72009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Location: 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7762 Island Road</a:t>
            </a:r>
            <a:endParaRPr lang="en-US" sz="3200" b="1" spc="-15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OCP</a:t>
            </a:r>
            <a:r>
              <a:rPr lang="en-US" sz="3200" b="1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Agriculture</a:t>
            </a:r>
            <a:endParaRPr lang="en-US" sz="3200" spc="-1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Zoning: 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Agriculture One (AG1)</a:t>
            </a:r>
            <a:endParaRPr lang="en-US" sz="3200" b="1" spc="-15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ALR: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Entirely within the ALR</a:t>
            </a:r>
            <a:endParaRPr lang="en-US" sz="3200" b="1" spc="-15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Parcel Size: 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1.04 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subject property contains a single detached dwelling, a shop, and the subject mobile home.</a:t>
            </a:r>
            <a:endParaRPr lang="en-US" sz="3200" spc="-15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b="1" spc="-1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1" y="1228221"/>
            <a:ext cx="4156942" cy="5391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19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cs typeface="Calibri" panose="020F0502020204030204" pitchFamily="34" charset="0"/>
              </a:rPr>
              <a:t>Agriculture One (AG1) Zoning</a:t>
            </a:r>
            <a:endParaRPr lang="en-CA" sz="48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68" y="1228221"/>
            <a:ext cx="115021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Relevant Permitted Uses: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Accessory Dwelling, subject to Section 7.2</a:t>
            </a: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Accessory dwellings are only permitted on parcels of </a:t>
            </a:r>
            <a:r>
              <a:rPr lang="en-US" sz="2800" u="sng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1.0 ha or greater</a:t>
            </a:r>
            <a:r>
              <a:rPr lang="en-US" sz="28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if it is not connected to a community sewer system</a:t>
            </a: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of </a:t>
            </a:r>
            <a:r>
              <a:rPr lang="en-US" sz="2800" u="sng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principal dwelling unit and one accessory dwelling </a:t>
            </a:r>
            <a:r>
              <a:rPr lang="en-US" sz="28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sz="2800" u="sng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floor area of 125 </a:t>
            </a:r>
            <a:r>
              <a:rPr lang="en-US" sz="2800" u="sng" spc="-15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en-US" sz="2800" u="sng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permitted on parcels less than 8.0 ha in size</a:t>
            </a: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accessory dwelling is permitted </a:t>
            </a:r>
            <a:r>
              <a:rPr lang="en-US" sz="28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form of a mobile home </a:t>
            </a:r>
            <a:r>
              <a:rPr lang="en-US" sz="28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on </a:t>
            </a:r>
            <a:r>
              <a:rPr lang="en-US" sz="28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parcels </a:t>
            </a:r>
            <a:r>
              <a:rPr lang="en-US" sz="2800" u="sng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4.0 ha or </a:t>
            </a:r>
            <a:r>
              <a:rPr lang="en-US" sz="2800" u="sng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endParaRPr lang="en-US" sz="3200" u="sng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cs typeface="Calibri" panose="020F0502020204030204" pitchFamily="34" charset="0"/>
              </a:rPr>
              <a:t>ALR Regulations</a:t>
            </a:r>
            <a:endParaRPr lang="en-CA" sz="48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68" y="1228221"/>
            <a:ext cx="1150219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Despite the Regional District’s zoning provisions, the proposal must remain consistent with s. 34.3 </a:t>
            </a:r>
            <a:r>
              <a:rPr lang="en-US" sz="3200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 the Agricultural Land Reserve Use Regulation: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parcel is 40 ha or less, there will be: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residence, the total floor area of which is 500 </a:t>
            </a:r>
            <a:r>
              <a:rPr lang="en-US" sz="2800" i="1" spc="-15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en-US" sz="2800" i="1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or less, and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residence, the total floor area of which is 90 </a:t>
            </a:r>
            <a:r>
              <a:rPr lang="en-US" sz="2800" i="1" spc="-15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en-US" sz="2800" i="1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or less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i="1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subject </a:t>
            </a:r>
            <a:r>
              <a:rPr lang="en-US" sz="3200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mobile 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home has a floor area of approximately 74.6 </a:t>
            </a:r>
            <a:r>
              <a:rPr lang="en-US" sz="3200" spc="-1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sq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m</a:t>
            </a: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cs typeface="Calibri" panose="020F0502020204030204" pitchFamily="34" charset="0"/>
              </a:rPr>
              <a:t>Proposal Details</a:t>
            </a:r>
            <a:endParaRPr lang="en-CA" sz="48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1" y="1228221"/>
            <a:ext cx="72009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Proposed Amendment: </a:t>
            </a:r>
            <a:r>
              <a:rPr lang="en-US" sz="3200" dirty="0" smtClean="0"/>
              <a:t>to amend </a:t>
            </a:r>
            <a:r>
              <a:rPr lang="en-US" sz="3200" dirty="0" smtClean="0"/>
              <a:t>the </a:t>
            </a:r>
            <a:r>
              <a:rPr lang="en-GB" sz="3200" dirty="0" smtClean="0"/>
              <a:t>Okanagan </a:t>
            </a:r>
            <a:r>
              <a:rPr lang="en-GB" sz="3200" dirty="0" smtClean="0"/>
              <a:t>Valley Zoning </a:t>
            </a:r>
            <a:r>
              <a:rPr lang="en-GB" sz="3200" dirty="0"/>
              <a:t>Bylaw No. </a:t>
            </a:r>
            <a:r>
              <a:rPr lang="en-GB" sz="3200" dirty="0" smtClean="0"/>
              <a:t>2800, 2022: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 smtClean="0"/>
              <a:t>From: </a:t>
            </a:r>
            <a:r>
              <a:rPr lang="en-CA" sz="3200" dirty="0"/>
              <a:t>Agriculture One (AG1) </a:t>
            </a:r>
            <a:endParaRPr lang="en-CA" sz="3200" dirty="0" smtClean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3200" dirty="0" smtClean="0"/>
              <a:t>To: </a:t>
            </a:r>
            <a:r>
              <a:rPr lang="en-CA" sz="3200" dirty="0"/>
              <a:t>Agriculture One Site Specific (AG1s</a:t>
            </a:r>
            <a:r>
              <a:rPr lang="en-CA" sz="3200" dirty="0" smtClean="0"/>
              <a:t>)</a:t>
            </a: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3200" b="1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 allow the applicant to retain a mobile home on the parcel, which is less than 4 ha in size.</a:t>
            </a:r>
            <a:endParaRPr lang="en-US" sz="4800" spc="-15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ps.rdos.bc.ca/Geocortex/Essentials/REST/TempFiles/Export.png?guid=d8a1da01-316a-44e6-94a9-f48361c98c7a&amp;contentType=image%2F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6" r="16754"/>
          <a:stretch/>
        </p:blipFill>
        <p:spPr bwMode="auto">
          <a:xfrm>
            <a:off x="345988" y="1457368"/>
            <a:ext cx="4011827" cy="47152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4242" y="1572131"/>
            <a:ext cx="10515600" cy="1257801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QUESTIONS?</a:t>
            </a:r>
            <a:endParaRPr lang="en-US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9389" y="3086606"/>
            <a:ext cx="11165306" cy="249604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If you do not get the chance to speak tonight, have more questions, or  would like to submit written comments, please contact me at:</a:t>
            </a:r>
          </a:p>
          <a:p>
            <a:pPr algn="ctr"/>
            <a:r>
              <a:rPr lang="en-US" sz="2800" dirty="0" smtClean="0">
                <a:hlinkClick r:id="rId2"/>
              </a:rPr>
              <a:t>sduong@rdos.bc.ca</a:t>
            </a:r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(250)490-4384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cf876c-10e9-4dc6-a120-8a013fdd8566">0000017R7D</_dlc_DocId>
    <_dlc_DocIdUrl xmlns="07cf876c-10e9-4dc6-a120-8a013fdd8566">
      <Url>https://portal.rdos.bc.ca/departments/planning/Rezoning/_layouts/15/DocIdRedir.aspx?ID=0000017R7D</Url>
      <Description>0000017R7D</Description>
    </_dlc_DocIdUrl>
    <TaxCatchAll xmlns="07cf876c-10e9-4dc6-a120-8a013fdd8566"/>
    <CWRMItemRecordCategory xmlns="00f0c462-3f96-4f9d-a698-dba26ee1be4c" xsi:nil="true"/>
    <CWRMItemRecordState xmlns="00f0c462-3f96-4f9d-a698-dba26ee1be4c" xsi:nil="true"/>
    <CWRMItemUniqueId xmlns="00f0c462-3f96-4f9d-a698-dba26ee1be4c">0000017R7D</CWRMItemUniqueId>
    <CWRMItemRecordDeclaredDate xmlns="00f0c462-3f96-4f9d-a698-dba26ee1be4c" xsi:nil="true"/>
    <CWRMItemRecordClassificationTaxHTField0 xmlns="00f0c462-3f96-4f9d-a698-dba26ee1be4c">
      <Terms xmlns="http://schemas.microsoft.com/office/infopath/2007/PartnerControls"/>
    </CWRMItemRecordClassificationTaxHTField0>
    <CWRMItemRecordVital xmlns="00f0c462-3f96-4f9d-a698-dba26ee1be4c">false</CWRMItemRecordVital>
    <CWRMItemRecordStatus xmlns="00f0c462-3f96-4f9d-a698-dba26ee1be4c" xsi:nil="true"/>
    <CWRMItemRecordData xmlns="00f0c462-3f96-4f9d-a698-dba26ee1be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Collabware CLM Item Unique ID</Name>
    <Synchronization>Synchronous</Synchronization>
    <Type>1</Type>
    <SequenceNumber>1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Processing</Name>
    <Synchronization>Synchronous</Synchronization>
    <Type>10001</Type>
    <SequenceNumber>2000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10002</Type>
    <SequenceNumber>2001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10004</Type>
    <SequenceNumber>2002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3</Type>
    <SequenceNumber>2003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Audit</Name>
    <Synchronization>Synchronous</Synchronization>
    <Type>10002</Type>
    <SequenceNumber>3001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Synchronous</Synchronization>
    <Type>10004</Type>
    <SequenceNumber>3003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lanning Document" ma:contentTypeID="0x010100E3938BF2B5757E4EBF4287A7D7EA790D00A01405B4B9D94B43BDB0A945E844CA2C" ma:contentTypeVersion="28" ma:contentTypeDescription="" ma:contentTypeScope="" ma:versionID="6e4ec50c81e555bca632a225fb6e6ae2">
  <xsd:schema xmlns:xsd="http://www.w3.org/2001/XMLSchema" xmlns:xs="http://www.w3.org/2001/XMLSchema" xmlns:p="http://schemas.microsoft.com/office/2006/metadata/properties" xmlns:ns2="00f0c462-3f96-4f9d-a698-dba26ee1be4c" xmlns:ns3="07cf876c-10e9-4dc6-a120-8a013fdd8566" targetNamespace="http://schemas.microsoft.com/office/2006/metadata/properties" ma:root="true" ma:fieldsID="2833e304b6c06a1962ac87f000d5e558" ns2:_="" ns3:_="">
    <xsd:import namespace="00f0c462-3f96-4f9d-a698-dba26ee1be4c"/>
    <xsd:import namespace="07cf876c-10e9-4dc6-a120-8a013fdd8566"/>
    <xsd:element name="properties">
      <xsd:complexType>
        <xsd:sequence>
          <xsd:element name="documentManagement">
            <xsd:complexType>
              <xsd:all>
                <xsd:element ref="ns2:CWRMItemUniqueId" minOccurs="0"/>
                <xsd:element ref="ns2:CWRMItemRecordState" minOccurs="0"/>
                <xsd:element ref="ns2:CWRMItemRecordCategory" minOccurs="0"/>
                <xsd:element ref="ns2:CWRMItemRecordStatus" minOccurs="0"/>
                <xsd:element ref="ns2:CWRMItemRecordDeclaredDate" minOccurs="0"/>
                <xsd:element ref="ns2:CWRMItemRecordVital" minOccurs="0"/>
                <xsd:element ref="ns2:CWRMItemRecordClassificationTaxHTField0" minOccurs="0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2:CWRMItemRecordData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0c462-3f96-4f9d-a698-dba26ee1be4c" elementFormDefault="qualified">
    <xsd:import namespace="http://schemas.microsoft.com/office/2006/documentManagement/types"/>
    <xsd:import namespace="http://schemas.microsoft.com/office/infopath/2007/PartnerControls"/>
    <xsd:element name="CWRMItemUniqueId" ma:index="2" nillable="true" ma:displayName="Content ID" ma:description="A universally unique identifier assigned to the item." ma:hidden="true" ma:internalName="CWRMItemUniqueId" ma:readOnly="true">
      <xsd:simpleType>
        <xsd:restriction base="dms:Text"/>
      </xsd:simpleType>
    </xsd:element>
    <xsd:element name="CWRMItemRecordState" ma:index="3" nillable="true" ma:displayName="Record State" ma:description="The current state of this item as it pertains to records management." ma:hidden="true" ma:internalName="CWRMItemRecordState" ma:readOnly="true">
      <xsd:simpleType>
        <xsd:restriction base="dms:Text"/>
      </xsd:simpleType>
    </xsd:element>
    <xsd:element name="CWRMItemRecordCategory" ma:index="4" nillable="true" ma:displayName="Record Category" ma:description="Identifies the current record category for the item." ma:hidden="true" ma:internalName="CWRMItemRecordCategory" ma:readOnly="true">
      <xsd:simpleType>
        <xsd:restriction base="dms:Text"/>
      </xsd:simpleType>
    </xsd:element>
    <xsd:element name="CWRMItemRecordStatus" ma:index="6" nillable="true" ma:displayName="Record Status" ma:description="The current status of this item as it pertains to records management." ma:hidden="true" ma:internalName="CWRMItemRecordStatus" ma:readOnly="true">
      <xsd:simpleType>
        <xsd:restriction base="dms:Text"/>
      </xsd:simpleType>
    </xsd:element>
    <xsd:element name="CWRMItemRecordDeclaredDate" ma:index="7" nillable="true" ma:displayName="Record Declared Date" ma:description="The date and time that the item was declared a record." ma:hidden="true" ma:internalName="CWRMItemRecordDeclaredDate" ma:readOnly="true">
      <xsd:simpleType>
        <xsd:restriction base="dms:DateTime"/>
      </xsd:simpleType>
    </xsd:element>
    <xsd:element name="CWRMItemRecordVital" ma:index="8" nillable="true" ma:displayName="Record Vital" ma:description="Indicates if this item is considered vital to the organization." ma:hidden="true" ma:internalName="CWRMItemRecordVital" ma:readOnly="true">
      <xsd:simpleType>
        <xsd:restriction base="dms:Boolean"/>
      </xsd:simpleType>
    </xsd:element>
    <xsd:element name="CWRMItemRecordClassificationTaxHTField0" ma:index="12" nillable="true" ma:taxonomy="true" ma:internalName="CWRMItemRecordClassificationTaxHTField0" ma:taxonomyFieldName="CWRMItemRecordClassification" ma:displayName="Record Classification" ma:default="" ma:fieldId="{e94be97f-fb02-4deb-9c3d-6d978a059d35}" ma:sspId="3363e237-0fe3-4402-a760-375ece274f81" ma:termSetId="1a821c3f-7555-48e1-a5ca-2e02a0e08a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WRMItemRecordData" ma:index="20" nillable="true" ma:displayName="Record Data" ma:description="Contains system specific record data for the item." ma:hidden="true" ma:internalName="CWRMItemRecord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f876c-10e9-4dc6-a120-8a013fdd856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description="" ma:hidden="true" ma:list="{d7164e1b-2a87-44df-a43f-705185909d0b}" ma:internalName="TaxCatchAll" ma:showField="CatchAllData" ma:web="566ee59d-78b8-45f6-8964-f6e5919cc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d7164e1b-2a87-44df-a43f-705185909d0b}" ma:internalName="TaxCatchAllLabel" ma:readOnly="true" ma:showField="CatchAllDataLabel" ma:web="566ee59d-78b8-45f6-8964-f6e5919cc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3363e237-0fe3-4402-a760-375ece274f81" ContentTypeId="0x010100E3938BF2B5757E4EBF4287A7D7EA790D" PreviousValue="false"/>
</file>

<file path=customXml/itemProps1.xml><?xml version="1.0" encoding="utf-8"?>
<ds:datastoreItem xmlns:ds="http://schemas.openxmlformats.org/officeDocument/2006/customXml" ds:itemID="{634A3E22-4958-4C9F-B1C7-096C519C86C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7cf876c-10e9-4dc6-a120-8a013fdd8566"/>
    <ds:schemaRef ds:uri="http://purl.org/dc/terms/"/>
    <ds:schemaRef ds:uri="http://schemas.openxmlformats.org/package/2006/metadata/core-properties"/>
    <ds:schemaRef ds:uri="00f0c462-3f96-4f9d-a698-dba26ee1be4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FD01B6-A67C-4D08-A8D6-D663244195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237D42-1797-41B1-9DF5-DA0919CF438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38996C9-3336-48D9-AEA7-88F7F5E2E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0c462-3f96-4f9d-a698-dba26ee1be4c"/>
    <ds:schemaRef ds:uri="07cf876c-10e9-4dc6-a120-8a013fdd85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44A7151-A9F0-48BC-9BA8-1CFFC94146D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578</Words>
  <Application>Microsoft Office PowerPoint</Application>
  <PresentationFormat>Widescreen</PresentationFormat>
  <Paragraphs>63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RDOS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Garrish</dc:creator>
  <cp:lastModifiedBy>Shannon Duong</cp:lastModifiedBy>
  <cp:revision>257</cp:revision>
  <dcterms:created xsi:type="dcterms:W3CDTF">2018-12-10T21:29:48Z</dcterms:created>
  <dcterms:modified xsi:type="dcterms:W3CDTF">2022-12-07T19:48:32Z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DOS Department">
    <vt:lpwstr>6;#Planning|c7bfb70e-cc7f-4753-a75e-b6ced0a84898</vt:lpwstr>
  </property>
  <property fmtid="{D5CDD505-2E9C-101B-9397-08002B2CF9AE}" pid="3" name="Jurisdiction">
    <vt:lpwstr/>
  </property>
  <property fmtid="{D5CDD505-2E9C-101B-9397-08002B2CF9AE}" pid="4" name="ContentTypeId">
    <vt:lpwstr>0x010100E3938BF2B5757E4EBF4287A7D7EA790D00A01405B4B9D94B43BDB0A945E844CA2C</vt:lpwstr>
  </property>
  <property fmtid="{D5CDD505-2E9C-101B-9397-08002B2CF9AE}" pid="5" name="_dlc_DocIdItemGuid">
    <vt:lpwstr>795adc4a-780b-4177-a5ed-a5d23142d46d</vt:lpwstr>
  </property>
  <property fmtid="{D5CDD505-2E9C-101B-9397-08002B2CF9AE}" pid="6" name="_dlc_policyId">
    <vt:lpwstr>/departments/planning/DepartmentResources</vt:lpwstr>
  </property>
  <property fmtid="{D5CDD505-2E9C-101B-9397-08002B2CF9AE}" pid="7" name="ItemRetentionFormula">
    <vt:lpwstr/>
  </property>
  <property fmtid="{D5CDD505-2E9C-101B-9397-08002B2CF9AE}" pid="8" name="_vti_ItemHoldRecordStatus">
    <vt:i4>0</vt:i4>
  </property>
  <property fmtid="{D5CDD505-2E9C-101B-9397-08002B2CF9AE}" pid="9" name="CWRMItemRecordClassification">
    <vt:lpwstr/>
  </property>
</Properties>
</file>