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6" r:id="rId2"/>
    <p:sldId id="257" r:id="rId3"/>
    <p:sldId id="271" r:id="rId4"/>
    <p:sldId id="279" r:id="rId5"/>
    <p:sldId id="289" r:id="rId6"/>
    <p:sldId id="291" r:id="rId7"/>
    <p:sldId id="295" r:id="rId8"/>
    <p:sldId id="275" r:id="rId9"/>
    <p:sldId id="262" r:id="rId10"/>
    <p:sldId id="272" r:id="rId11"/>
    <p:sldId id="292" r:id="rId12"/>
    <p:sldId id="273" r:id="rId13"/>
    <p:sldId id="259" r:id="rId14"/>
    <p:sldId id="288" r:id="rId15"/>
    <p:sldId id="261" r:id="rId16"/>
    <p:sldId id="274" r:id="rId17"/>
    <p:sldId id="260" r:id="rId18"/>
    <p:sldId id="281" r:id="rId19"/>
    <p:sldId id="282" r:id="rId20"/>
    <p:sldId id="283" r:id="rId21"/>
    <p:sldId id="284" r:id="rId22"/>
    <p:sldId id="277" r:id="rId23"/>
    <p:sldId id="280" r:id="rId24"/>
    <p:sldId id="278" r:id="rId25"/>
    <p:sldId id="285" r:id="rId26"/>
    <p:sldId id="293" r:id="rId27"/>
    <p:sldId id="290" r:id="rId28"/>
    <p:sldId id="298" r:id="rId29"/>
    <p:sldId id="299" r:id="rId30"/>
    <p:sldId id="286" r:id="rId31"/>
    <p:sldId id="287" r:id="rId32"/>
    <p:sldId id="296" r:id="rId33"/>
    <p:sldId id="297" r:id="rId34"/>
    <p:sldId id="294" r:id="rId35"/>
    <p:sldId id="264"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17"/>
    <p:restoredTop sz="96327"/>
  </p:normalViewPr>
  <p:slideViewPr>
    <p:cSldViewPr snapToGrid="0" snapToObjects="1">
      <p:cViewPr varScale="1">
        <p:scale>
          <a:sx n="90" d="100"/>
          <a:sy n="90" d="100"/>
        </p:scale>
        <p:origin x="9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8F3E8-E9C9-164F-8B6C-E6FB5BE25087}"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139F5-15E3-3644-AA66-44D24F08F6E8}" type="slidenum">
              <a:rPr lang="en-US" smtClean="0"/>
              <a:t>‹#›</a:t>
            </a:fld>
            <a:endParaRPr lang="en-US"/>
          </a:p>
        </p:txBody>
      </p:sp>
    </p:spTree>
    <p:extLst>
      <p:ext uri="{BB962C8B-B14F-4D97-AF65-F5344CB8AC3E}">
        <p14:creationId xmlns:p14="http://schemas.microsoft.com/office/powerpoint/2010/main" val="133658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139F5-15E3-3644-AA66-44D24F08F6E8}" type="slidenum">
              <a:rPr lang="en-US" smtClean="0"/>
              <a:t>10</a:t>
            </a:fld>
            <a:endParaRPr lang="en-US"/>
          </a:p>
        </p:txBody>
      </p:sp>
    </p:spTree>
    <p:extLst>
      <p:ext uri="{BB962C8B-B14F-4D97-AF65-F5344CB8AC3E}">
        <p14:creationId xmlns:p14="http://schemas.microsoft.com/office/powerpoint/2010/main" val="292478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00EF-40EC-DC48-B19D-9FDEA21967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08B14-A01C-0049-A090-C2C78CE106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CD8320-1F6C-914D-A517-100037147C91}"/>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5" name="Footer Placeholder 4">
            <a:extLst>
              <a:ext uri="{FF2B5EF4-FFF2-40B4-BE49-F238E27FC236}">
                <a16:creationId xmlns:a16="http://schemas.microsoft.com/office/drawing/2014/main" id="{FF52EDD0-893C-A74A-A68B-21E79D7A0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2DFD4-B4E4-BA4C-B9F8-0613116F0182}"/>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110947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EBDA-8ED6-E746-AE79-A422B6AFA3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B92EB0-226D-4146-9956-79C55C67D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107C4-E812-5E4A-8208-2D12AA5EFAF0}"/>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5" name="Footer Placeholder 4">
            <a:extLst>
              <a:ext uri="{FF2B5EF4-FFF2-40B4-BE49-F238E27FC236}">
                <a16:creationId xmlns:a16="http://schemas.microsoft.com/office/drawing/2014/main" id="{C846871A-C0FC-614B-9360-EB1420335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EEA00-6926-6C4F-A9D5-4B13F77D7115}"/>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102072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0A39F-8A50-5247-9B20-28A676FE78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92A72-9E7A-E94D-B0A5-427EFB053D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F12FE-FECB-B54E-80EF-CFCD642536A4}"/>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5" name="Footer Placeholder 4">
            <a:extLst>
              <a:ext uri="{FF2B5EF4-FFF2-40B4-BE49-F238E27FC236}">
                <a16:creationId xmlns:a16="http://schemas.microsoft.com/office/drawing/2014/main" id="{30859F0D-C643-954D-BAF9-9B1E2FED7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03944-06AE-1D47-A9D8-679319750EB8}"/>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255550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2232-7B7C-7345-86CE-3FAC3D952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67FDA-6365-474B-8A2B-82A0E5DA95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9A866-3A3F-7B4A-903B-EED04DAD362F}"/>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5" name="Footer Placeholder 4">
            <a:extLst>
              <a:ext uri="{FF2B5EF4-FFF2-40B4-BE49-F238E27FC236}">
                <a16:creationId xmlns:a16="http://schemas.microsoft.com/office/drawing/2014/main" id="{F37834E9-4B13-7549-92FE-707F6E453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5C7F0-A7A2-C148-939E-DD08A5319802}"/>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39692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D608-C045-CC4D-B27A-1080785EA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631067-BE8F-EC45-9F9A-977814DF35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7D7A7A-E3F4-6648-B3DA-9B42B3A0B51C}"/>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5" name="Footer Placeholder 4">
            <a:extLst>
              <a:ext uri="{FF2B5EF4-FFF2-40B4-BE49-F238E27FC236}">
                <a16:creationId xmlns:a16="http://schemas.microsoft.com/office/drawing/2014/main" id="{D78ADF8F-02AA-6848-9D78-3C1EAC5CB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F4FAC-CE3D-E740-AD62-FE9A54ED1CC5}"/>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85353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D592-3EBA-F048-BF9D-D57F18F6C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8189D-236F-CA40-8628-2D717FA4D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931BED-A6D9-814E-9070-00DF22F94F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A895-EAE5-654D-A70E-47089872E726}"/>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6" name="Footer Placeholder 5">
            <a:extLst>
              <a:ext uri="{FF2B5EF4-FFF2-40B4-BE49-F238E27FC236}">
                <a16:creationId xmlns:a16="http://schemas.microsoft.com/office/drawing/2014/main" id="{FACC5B3E-B083-B049-8672-E41F85E1A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8136F-E04C-7B4D-8EC5-632859FBD3EB}"/>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168343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BFAF-E1FD-674E-84B4-D8701A4223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24B76-7885-EC4F-B560-1BBC206CA7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DD062-2F17-6244-9A66-533ECE1E1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1133EF-9551-BA45-9B87-C95D8F181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EC733-653D-E84D-9C95-C803C9B91B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A3F145-5051-D948-A6FC-008A1259F421}"/>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8" name="Footer Placeholder 7">
            <a:extLst>
              <a:ext uri="{FF2B5EF4-FFF2-40B4-BE49-F238E27FC236}">
                <a16:creationId xmlns:a16="http://schemas.microsoft.com/office/drawing/2014/main" id="{1E865F7D-DE04-F24C-BA72-F69608BFB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1C7620-E2A2-344B-8440-0D2DFEACE88F}"/>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92241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A69D-AB70-3B48-8FE0-4F48AD6D7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C2D069-CF75-3748-AD3E-787C73DA835B}"/>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4" name="Footer Placeholder 3">
            <a:extLst>
              <a:ext uri="{FF2B5EF4-FFF2-40B4-BE49-F238E27FC236}">
                <a16:creationId xmlns:a16="http://schemas.microsoft.com/office/drawing/2014/main" id="{71407C97-1E6D-114B-B8BD-77A2963FF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7C9ED4-5DD3-C141-916F-77298CF8A786}"/>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198033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7F3CEB-BA4E-754B-A574-D8FCCEFA3206}"/>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3" name="Footer Placeholder 2">
            <a:extLst>
              <a:ext uri="{FF2B5EF4-FFF2-40B4-BE49-F238E27FC236}">
                <a16:creationId xmlns:a16="http://schemas.microsoft.com/office/drawing/2014/main" id="{C05F802C-333E-AF4A-9156-45EC5B9692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265EED-338F-3B4B-B8CA-72BF9CA98EE0}"/>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407362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6C00-8529-734B-A289-0F2428FBE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ADDFF4-758D-7C46-A183-3FC009E94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1197A-8623-0143-9A60-04DE0521A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967B11-D4B1-9B41-ACBE-81F00309A5DA}"/>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6" name="Footer Placeholder 5">
            <a:extLst>
              <a:ext uri="{FF2B5EF4-FFF2-40B4-BE49-F238E27FC236}">
                <a16:creationId xmlns:a16="http://schemas.microsoft.com/office/drawing/2014/main" id="{AA89664F-3261-9F48-BF1E-D7AAB2637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B4055-0307-0443-BB7C-DD34E61B87C1}"/>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83792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9B70-1EF9-1747-BEAF-CDE514EFF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DD3A9-5505-C74A-A9E7-2E10CBD7A5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F20954-8518-104D-9D76-EDEF11FD7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7DC6D-12C0-614F-AC8D-698D3F729AAD}"/>
              </a:ext>
            </a:extLst>
          </p:cNvPr>
          <p:cNvSpPr>
            <a:spLocks noGrp="1"/>
          </p:cNvSpPr>
          <p:nvPr>
            <p:ph type="dt" sz="half" idx="10"/>
          </p:nvPr>
        </p:nvSpPr>
        <p:spPr/>
        <p:txBody>
          <a:bodyPr/>
          <a:lstStyle/>
          <a:p>
            <a:fld id="{DE97D7BE-07A6-5F47-875A-18BBCDCEDBF3}" type="datetimeFigureOut">
              <a:rPr lang="en-US" smtClean="0"/>
              <a:t>7/5/2021</a:t>
            </a:fld>
            <a:endParaRPr lang="en-US"/>
          </a:p>
        </p:txBody>
      </p:sp>
      <p:sp>
        <p:nvSpPr>
          <p:cNvPr id="6" name="Footer Placeholder 5">
            <a:extLst>
              <a:ext uri="{FF2B5EF4-FFF2-40B4-BE49-F238E27FC236}">
                <a16:creationId xmlns:a16="http://schemas.microsoft.com/office/drawing/2014/main" id="{B16BB1B1-C39B-7941-B374-DB5AB12CA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BFA30-58D7-E54C-A660-069018DFE350}"/>
              </a:ext>
            </a:extLst>
          </p:cNvPr>
          <p:cNvSpPr>
            <a:spLocks noGrp="1"/>
          </p:cNvSpPr>
          <p:nvPr>
            <p:ph type="sldNum" sz="quarter" idx="12"/>
          </p:nvPr>
        </p:nvSpPr>
        <p:spPr/>
        <p:txBody>
          <a:bodyPr/>
          <a:lstStyle/>
          <a:p>
            <a:fld id="{3D07C165-2314-4B45-8770-E09751DBD44C}" type="slidenum">
              <a:rPr lang="en-US" smtClean="0"/>
              <a:t>‹#›</a:t>
            </a:fld>
            <a:endParaRPr lang="en-US"/>
          </a:p>
        </p:txBody>
      </p:sp>
    </p:spTree>
    <p:extLst>
      <p:ext uri="{BB962C8B-B14F-4D97-AF65-F5344CB8AC3E}">
        <p14:creationId xmlns:p14="http://schemas.microsoft.com/office/powerpoint/2010/main" val="400245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9E5E1-B357-D942-A7BB-B7688A3BF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D1E5F-47E3-5946-B345-39FB571A0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A14C9-E138-7B49-A202-9B15D618A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7D7BE-07A6-5F47-875A-18BBCDCEDBF3}" type="datetimeFigureOut">
              <a:rPr lang="en-US" smtClean="0"/>
              <a:t>7/5/2021</a:t>
            </a:fld>
            <a:endParaRPr lang="en-US"/>
          </a:p>
        </p:txBody>
      </p:sp>
      <p:sp>
        <p:nvSpPr>
          <p:cNvPr id="5" name="Footer Placeholder 4">
            <a:extLst>
              <a:ext uri="{FF2B5EF4-FFF2-40B4-BE49-F238E27FC236}">
                <a16:creationId xmlns:a16="http://schemas.microsoft.com/office/drawing/2014/main" id="{7F924B46-A2D3-CA47-8A73-2EACAC28B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17C67A-593B-A741-A41A-B9CB00204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7C165-2314-4B45-8770-E09751DBD44C}" type="slidenum">
              <a:rPr lang="en-US" smtClean="0"/>
              <a:t>‹#›</a:t>
            </a:fld>
            <a:endParaRPr lang="en-US"/>
          </a:p>
        </p:txBody>
      </p:sp>
    </p:spTree>
    <p:extLst>
      <p:ext uri="{BB962C8B-B14F-4D97-AF65-F5344CB8AC3E}">
        <p14:creationId xmlns:p14="http://schemas.microsoft.com/office/powerpoint/2010/main" val="39006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lectroverse.net/british-astrophysicists-mini-ice-age-is-accelerating-new-maunder-minimum-has-begu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hyperlink" Target="https://www.oilseedcrops.org/global-cooling/" TargetMode="External"/><Relationship Id="rId4" Type="http://schemas.openxmlformats.org/officeDocument/2006/relationships/hyperlink" Target="https://www.ncbi.nlm.nih.gov/pmc/articles/PMC757522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info@kelownamicrogreens.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497ECB4-4852-6248-BED0-EA417B6196EA}"/>
              </a:ext>
            </a:extLst>
          </p:cNvPr>
          <p:cNvPicPr>
            <a:picLocks noGrp="1" noChangeAspect="1"/>
          </p:cNvPicPr>
          <p:nvPr>
            <p:ph idx="1"/>
          </p:nvPr>
        </p:nvPicPr>
        <p:blipFill rotWithShape="1">
          <a:blip r:embed="rId2"/>
          <a:srcRect l="7758" r="10486" b="1"/>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9DA223-D0ED-A742-98A7-D1D4F05A84B7}"/>
              </a:ext>
            </a:extLst>
          </p:cNvPr>
          <p:cNvSpPr>
            <a:spLocks noGrp="1"/>
          </p:cNvSpPr>
          <p:nvPr>
            <p:ph type="title"/>
          </p:nvPr>
        </p:nvSpPr>
        <p:spPr>
          <a:xfrm>
            <a:off x="618062" y="4185749"/>
            <a:ext cx="9265771" cy="622836"/>
          </a:xfrm>
        </p:spPr>
        <p:txBody>
          <a:bodyPr vert="horz" lIns="91440" tIns="45720" rIns="91440" bIns="45720" rtlCol="0" anchor="ctr">
            <a:normAutofit/>
          </a:bodyPr>
          <a:lstStyle/>
          <a:p>
            <a:r>
              <a:rPr lang="en-US" sz="3600" dirty="0"/>
              <a:t>Essential Nutrients Urban Farms</a:t>
            </a:r>
          </a:p>
        </p:txBody>
      </p:sp>
      <p:sp>
        <p:nvSpPr>
          <p:cNvPr id="5" name="TextBox 4">
            <a:extLst>
              <a:ext uri="{FF2B5EF4-FFF2-40B4-BE49-F238E27FC236}">
                <a16:creationId xmlns:a16="http://schemas.microsoft.com/office/drawing/2014/main" id="{B14CD556-D312-E548-9E73-CC61180C2EC0}"/>
              </a:ext>
            </a:extLst>
          </p:cNvPr>
          <p:cNvSpPr txBox="1"/>
          <p:nvPr/>
        </p:nvSpPr>
        <p:spPr>
          <a:xfrm>
            <a:off x="618063" y="4856921"/>
            <a:ext cx="9565028" cy="1034996"/>
          </a:xfrm>
          <a:prstGeom prst="rect">
            <a:avLst/>
          </a:prstGeom>
        </p:spPr>
        <p:txBody>
          <a:bodyPr vert="horz" lIns="91440" tIns="45720" rIns="91440" bIns="45720" rtlCol="0">
            <a:noAutofit/>
          </a:bodyPr>
          <a:lstStyle/>
          <a:p>
            <a:pPr>
              <a:lnSpc>
                <a:spcPct val="90000"/>
              </a:lnSpc>
              <a:spcAft>
                <a:spcPts val="600"/>
              </a:spcAft>
            </a:pPr>
            <a:r>
              <a:rPr lang="en-US" sz="2000" dirty="0"/>
              <a:t>Re-imagining sustainable agriculture in the North, through the use of season extension technology under high tunnels in order to create year-round horticultural production of high value vegetable and fruit crops!</a:t>
            </a:r>
          </a:p>
        </p:txBody>
      </p:sp>
    </p:spTree>
    <p:extLst>
      <p:ext uri="{BB962C8B-B14F-4D97-AF65-F5344CB8AC3E}">
        <p14:creationId xmlns:p14="http://schemas.microsoft.com/office/powerpoint/2010/main" val="28327213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77E87B-EED8-774C-805E-433C767B55D8}"/>
              </a:ext>
            </a:extLst>
          </p:cNvPr>
          <p:cNvSpPr txBox="1"/>
          <p:nvPr/>
        </p:nvSpPr>
        <p:spPr>
          <a:xfrm>
            <a:off x="4379709" y="686862"/>
            <a:ext cx="7037591" cy="5475129"/>
          </a:xfrm>
          <a:prstGeom prst="rect">
            <a:avLst/>
          </a:prstGeom>
        </p:spPr>
        <p:txBody>
          <a:bodyPr vert="horz" lIns="91440" tIns="45720" rIns="91440" bIns="45720" rtlCol="0" anchor="ctr">
            <a:normAutofit/>
          </a:bodyPr>
          <a:lstStyle/>
          <a:p>
            <a:pPr>
              <a:lnSpc>
                <a:spcPct val="90000"/>
              </a:lnSpc>
              <a:spcAft>
                <a:spcPts val="600"/>
              </a:spcAft>
            </a:pPr>
            <a:r>
              <a:rPr lang="en-US" sz="1600" dirty="0"/>
              <a:t>British Astrophysicist:</a:t>
            </a:r>
            <a:r>
              <a:rPr lang="en-US" sz="1600" b="1" dirty="0"/>
              <a:t> “Mini Ice Age is Accelerating – New ‘Maunder Minimum’ Has Begun”, </a:t>
            </a:r>
            <a:r>
              <a:rPr lang="en-US" sz="1600" dirty="0"/>
              <a:t>Sept. 23, 2020</a:t>
            </a:r>
            <a:r>
              <a:rPr lang="en-US" sz="1600" b="1" dirty="0"/>
              <a:t> </a:t>
            </a:r>
            <a:r>
              <a:rPr lang="en-US" sz="1600" dirty="0"/>
              <a:t>“We are plunging </a:t>
            </a:r>
            <a:r>
              <a:rPr lang="en-US" sz="1600" i="1" dirty="0"/>
              <a:t>now </a:t>
            </a:r>
            <a:r>
              <a:rPr lang="en-US" sz="1600" dirty="0"/>
              <a:t>into a deep mini-ice age,” says British astrophysicist Piers Corbyn, “and there is no way out”.</a:t>
            </a:r>
          </a:p>
          <a:p>
            <a:pPr>
              <a:lnSpc>
                <a:spcPct val="90000"/>
              </a:lnSpc>
              <a:spcAft>
                <a:spcPts val="600"/>
              </a:spcAft>
            </a:pPr>
            <a:r>
              <a:rPr lang="en-US" sz="1600" dirty="0"/>
              <a:t>“For the next 20 years it’s going to get colder and colder, on average, says Corbyn who holds a B.Sc. in Physics and an M.Sc. in Astrophysics. The jet stream will be wilder: there will be more wild temperature changes, more hail events, more earthquakes, more extreme volcano events, more snow in winters, lousy summers, late springs, short autumns, and more and more crop failures. - </a:t>
            </a:r>
            <a:r>
              <a:rPr lang="en-US" sz="1000" dirty="0">
                <a:hlinkClick r:id="rId3">
                  <a:extLst>
                    <a:ext uri="{A12FA001-AC4F-418D-AE19-62706E023703}">
                      <ahyp:hlinkClr xmlns:ahyp="http://schemas.microsoft.com/office/drawing/2018/hyperlinkcolor" xmlns="" val="tx"/>
                    </a:ext>
                  </a:extLst>
                </a:hlinkClick>
              </a:rPr>
              <a:t>https://electroverse.net/british-astrophysicists-mini-ice-age-is-accelerating-new-maunder-minimum-has-begun/</a:t>
            </a:r>
            <a:endParaRPr lang="en-US" sz="1000" dirty="0"/>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“The Sun has entered into the modern Grand Solar Minimum (2020–2053) that will lead to a significant reduction of solar magnetic field and activity like during Maunder minimum leading to </a:t>
            </a:r>
            <a:r>
              <a:rPr lang="en-US" sz="1600" b="1" dirty="0"/>
              <a:t>noticeable reduction of terrestrial temperature</a:t>
            </a:r>
            <a:r>
              <a:rPr lang="en-US" sz="1600" dirty="0"/>
              <a:t>” </a:t>
            </a:r>
            <a:r>
              <a:rPr lang="en-US" sz="1000" dirty="0"/>
              <a:t>–</a:t>
            </a:r>
            <a:r>
              <a:rPr lang="en-US" sz="1000" dirty="0">
                <a:hlinkClick r:id="rId4">
                  <a:extLst>
                    <a:ext uri="{A12FA001-AC4F-418D-AE19-62706E023703}">
                      <ahyp:hlinkClr xmlns:ahyp="http://schemas.microsoft.com/office/drawing/2018/hyperlinkcolor" xmlns="" val="tx"/>
                    </a:ext>
                  </a:extLst>
                </a:hlinkClick>
              </a:rPr>
              <a:t>https://www.ncbi.nlm.nih.gov/pmc/articles/PMC7575229/</a:t>
            </a:r>
            <a:endParaRPr lang="en-US" sz="1000" dirty="0"/>
          </a:p>
          <a:p>
            <a:pPr>
              <a:lnSpc>
                <a:spcPct val="90000"/>
              </a:lnSpc>
              <a:spcAft>
                <a:spcPts val="600"/>
              </a:spcAft>
            </a:pPr>
            <a:endParaRPr lang="en-US" sz="1000" dirty="0"/>
          </a:p>
          <a:p>
            <a:pPr>
              <a:lnSpc>
                <a:spcPct val="90000"/>
              </a:lnSpc>
              <a:spcAft>
                <a:spcPts val="600"/>
              </a:spcAft>
            </a:pPr>
            <a:endParaRPr lang="en-US" sz="1000" dirty="0"/>
          </a:p>
          <a:p>
            <a:pPr>
              <a:lnSpc>
                <a:spcPct val="90000"/>
              </a:lnSpc>
              <a:spcAft>
                <a:spcPts val="600"/>
              </a:spcAft>
            </a:pPr>
            <a:endParaRPr lang="en-US" sz="1000" dirty="0"/>
          </a:p>
          <a:p>
            <a:pPr>
              <a:lnSpc>
                <a:spcPct val="90000"/>
              </a:lnSpc>
              <a:spcAft>
                <a:spcPts val="600"/>
              </a:spcAft>
            </a:pPr>
            <a:endParaRPr lang="en-US" sz="1000" dirty="0"/>
          </a:p>
          <a:p>
            <a:pPr>
              <a:lnSpc>
                <a:spcPct val="90000"/>
              </a:lnSpc>
              <a:spcAft>
                <a:spcPts val="600"/>
              </a:spcAft>
            </a:pPr>
            <a:endParaRPr lang="en-US" sz="1000" dirty="0"/>
          </a:p>
          <a:p>
            <a:pPr>
              <a:lnSpc>
                <a:spcPct val="90000"/>
              </a:lnSpc>
              <a:spcAft>
                <a:spcPts val="600"/>
              </a:spcAft>
            </a:pPr>
            <a:endParaRPr lang="en-US" sz="1000" dirty="0"/>
          </a:p>
          <a:p>
            <a:pPr>
              <a:lnSpc>
                <a:spcPct val="90000"/>
              </a:lnSpc>
              <a:spcAft>
                <a:spcPts val="600"/>
              </a:spcAft>
            </a:pPr>
            <a:endParaRPr lang="en-US" sz="1000" dirty="0"/>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endParaRPr lang="en-US" sz="1600" dirty="0"/>
          </a:p>
        </p:txBody>
      </p:sp>
      <p:sp>
        <p:nvSpPr>
          <p:cNvPr id="30" name="TextBox 29">
            <a:extLst>
              <a:ext uri="{FF2B5EF4-FFF2-40B4-BE49-F238E27FC236}">
                <a16:creationId xmlns:a16="http://schemas.microsoft.com/office/drawing/2014/main" id="{42670325-28B4-CF42-BEBC-FA7BD8130262}"/>
              </a:ext>
            </a:extLst>
          </p:cNvPr>
          <p:cNvSpPr txBox="1"/>
          <p:nvPr/>
        </p:nvSpPr>
        <p:spPr>
          <a:xfrm>
            <a:off x="774700" y="4870544"/>
            <a:ext cx="2717436" cy="1077218"/>
          </a:xfrm>
          <a:prstGeom prst="rect">
            <a:avLst/>
          </a:prstGeom>
          <a:noFill/>
        </p:spPr>
        <p:txBody>
          <a:bodyPr wrap="square" rtlCol="0">
            <a:spAutoFit/>
          </a:bodyPr>
          <a:lstStyle/>
          <a:p>
            <a:pPr algn="ctr"/>
            <a:r>
              <a:rPr lang="en-US" sz="3200" dirty="0"/>
              <a:t>Grand Solar Minimum</a:t>
            </a:r>
          </a:p>
        </p:txBody>
      </p:sp>
      <p:sp>
        <p:nvSpPr>
          <p:cNvPr id="31" name="TextBox 30">
            <a:extLst>
              <a:ext uri="{FF2B5EF4-FFF2-40B4-BE49-F238E27FC236}">
                <a16:creationId xmlns:a16="http://schemas.microsoft.com/office/drawing/2014/main" id="{5209CA33-223D-E143-ACC9-E52F5D491F57}"/>
              </a:ext>
            </a:extLst>
          </p:cNvPr>
          <p:cNvSpPr txBox="1"/>
          <p:nvPr/>
        </p:nvSpPr>
        <p:spPr>
          <a:xfrm>
            <a:off x="652007" y="806131"/>
            <a:ext cx="3076818" cy="2980047"/>
          </a:xfrm>
          <a:prstGeom prst="rect">
            <a:avLst/>
          </a:prstGeom>
          <a:noFill/>
        </p:spPr>
        <p:txBody>
          <a:bodyPr wrap="square" rtlCol="0">
            <a:spAutoFit/>
          </a:bodyPr>
          <a:lstStyle/>
          <a:p>
            <a:pPr>
              <a:lnSpc>
                <a:spcPct val="90000"/>
              </a:lnSpc>
              <a:spcAft>
                <a:spcPts val="600"/>
              </a:spcAft>
            </a:pPr>
            <a:r>
              <a:rPr lang="en-US" dirty="0">
                <a:solidFill>
                  <a:schemeClr val="bg1"/>
                </a:solidFill>
              </a:rPr>
              <a:t>“Our Sun has begun a 30-year cycle of decreased activity termed a Grand Solar Minimum and known by it's more common effect "Global Cooling". From 2016 forward, global temperatures will cool 1.5 - 3C which will have a dramatic impact on weather patterns and global food production” - </a:t>
            </a:r>
            <a:r>
              <a:rPr lang="en-US" sz="1050" dirty="0">
                <a:solidFill>
                  <a:schemeClr val="bg1"/>
                </a:solidFill>
                <a:hlinkClick r:id="rId5">
                  <a:extLst>
                    <a:ext uri="{A12FA001-AC4F-418D-AE19-62706E023703}">
                      <ahyp:hlinkClr xmlns:ahyp="http://schemas.microsoft.com/office/drawing/2018/hyperlinkcolor" xmlns="" val="tx"/>
                    </a:ext>
                  </a:extLst>
                </a:hlinkClick>
              </a:rPr>
              <a:t>https://www.oilseedcrops.org/global-cooling/</a:t>
            </a:r>
            <a:endParaRPr lang="en-US" sz="1050" dirty="0">
              <a:solidFill>
                <a:schemeClr val="bg1"/>
              </a:solidFill>
            </a:endParaRPr>
          </a:p>
        </p:txBody>
      </p:sp>
      <p:pic>
        <p:nvPicPr>
          <p:cNvPr id="33" name="Picture 32">
            <a:extLst>
              <a:ext uri="{FF2B5EF4-FFF2-40B4-BE49-F238E27FC236}">
                <a16:creationId xmlns:a16="http://schemas.microsoft.com/office/drawing/2014/main" id="{B90A0722-21D9-4344-AEC6-41795B21C8EF}"/>
              </a:ext>
            </a:extLst>
          </p:cNvPr>
          <p:cNvPicPr>
            <a:picLocks noChangeAspect="1"/>
          </p:cNvPicPr>
          <p:nvPr/>
        </p:nvPicPr>
        <p:blipFill>
          <a:blip r:embed="rId6"/>
          <a:stretch>
            <a:fillRect/>
          </a:stretch>
        </p:blipFill>
        <p:spPr>
          <a:xfrm>
            <a:off x="4885509" y="4073633"/>
            <a:ext cx="5788296" cy="2252009"/>
          </a:xfrm>
          <a:prstGeom prst="rect">
            <a:avLst/>
          </a:prstGeom>
        </p:spPr>
      </p:pic>
    </p:spTree>
    <p:extLst>
      <p:ext uri="{BB962C8B-B14F-4D97-AF65-F5344CB8AC3E}">
        <p14:creationId xmlns:p14="http://schemas.microsoft.com/office/powerpoint/2010/main" val="320448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C9CE97-D633-784D-99D0-488009716797}"/>
              </a:ext>
            </a:extLst>
          </p:cNvPr>
          <p:cNvPicPr>
            <a:picLocks noGrp="1" noChangeAspect="1"/>
          </p:cNvPicPr>
          <p:nvPr>
            <p:ph idx="1"/>
          </p:nvPr>
        </p:nvPicPr>
        <p:blipFill rotWithShape="1">
          <a:blip r:embed="rId2"/>
          <a:srcRect t="9091" r="14797"/>
          <a:stretch/>
        </p:blipFill>
        <p:spPr>
          <a:xfrm>
            <a:off x="2562726" y="1"/>
            <a:ext cx="9629274" cy="6857999"/>
          </a:xfrm>
          <a:prstGeom prst="rect">
            <a:avLst/>
          </a:prstGeom>
        </p:spPr>
      </p:pic>
      <p:sp>
        <p:nvSpPr>
          <p:cNvPr id="9" name="Freeform: Shape 8">
            <a:extLst>
              <a:ext uri="{FF2B5EF4-FFF2-40B4-BE49-F238E27FC236}">
                <a16:creationId xmlns:a16="http://schemas.microsoft.com/office/drawing/2014/main" id="{D928DD85-BB99-450D-A702-2683E0296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40E5BD2-4019-4012-A1AA-628900E65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DC3F42-115A-6748-9A8A-99F5DD6ECF74}"/>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3200" dirty="0"/>
              <a:t>Part 2:</a:t>
            </a:r>
            <a:r>
              <a:rPr lang="en-US" sz="3000" dirty="0"/>
              <a:t/>
            </a:r>
            <a:br>
              <a:rPr lang="en-US" sz="3000" dirty="0"/>
            </a:br>
            <a:r>
              <a:rPr lang="en-US" sz="3000" dirty="0"/>
              <a:t>Examining South Korea’s Year-Round Food Production Using High Tunnels</a:t>
            </a:r>
          </a:p>
        </p:txBody>
      </p:sp>
    </p:spTree>
    <p:extLst>
      <p:ext uri="{BB962C8B-B14F-4D97-AF65-F5344CB8AC3E}">
        <p14:creationId xmlns:p14="http://schemas.microsoft.com/office/powerpoint/2010/main" val="6182550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E87C4E-5133-7E46-B876-972B4D6C46AA}"/>
              </a:ext>
            </a:extLst>
          </p:cNvPr>
          <p:cNvPicPr>
            <a:picLocks noChangeAspect="1"/>
          </p:cNvPicPr>
          <p:nvPr/>
        </p:nvPicPr>
        <p:blipFill rotWithShape="1">
          <a:blip r:embed="rId2"/>
          <a:srcRect l="7111" r="24916"/>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4"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7C17D3-CBC0-C648-9D54-317CF8E35C10}"/>
              </a:ext>
            </a:extLst>
          </p:cNvPr>
          <p:cNvSpPr>
            <a:spLocks noGrp="1"/>
          </p:cNvSpPr>
          <p:nvPr>
            <p:ph type="title"/>
          </p:nvPr>
        </p:nvSpPr>
        <p:spPr>
          <a:xfrm>
            <a:off x="733379" y="382743"/>
            <a:ext cx="4782458" cy="1325563"/>
          </a:xfrm>
        </p:spPr>
        <p:txBody>
          <a:bodyPr>
            <a:normAutofit/>
          </a:bodyPr>
          <a:lstStyle/>
          <a:p>
            <a:pPr algn="ctr"/>
            <a:r>
              <a:rPr lang="en-US" sz="3400" dirty="0"/>
              <a:t>South Korea’s White Revolution of Agriculture</a:t>
            </a:r>
          </a:p>
        </p:txBody>
      </p:sp>
      <p:sp>
        <p:nvSpPr>
          <p:cNvPr id="3" name="Content Placeholder 2">
            <a:extLst>
              <a:ext uri="{FF2B5EF4-FFF2-40B4-BE49-F238E27FC236}">
                <a16:creationId xmlns:a16="http://schemas.microsoft.com/office/drawing/2014/main" id="{0D11221E-9DA0-224D-B20B-BB42910BFA74}"/>
              </a:ext>
            </a:extLst>
          </p:cNvPr>
          <p:cNvSpPr>
            <a:spLocks noGrp="1"/>
          </p:cNvSpPr>
          <p:nvPr>
            <p:ph idx="1"/>
          </p:nvPr>
        </p:nvSpPr>
        <p:spPr>
          <a:xfrm>
            <a:off x="572494" y="1708305"/>
            <a:ext cx="5001370" cy="4366491"/>
          </a:xfrm>
        </p:spPr>
        <p:txBody>
          <a:bodyPr anchor="t">
            <a:noAutofit/>
          </a:bodyPr>
          <a:lstStyle/>
          <a:p>
            <a:pPr marL="0" indent="0">
              <a:buNone/>
            </a:pPr>
            <a:r>
              <a:rPr lang="en-US" sz="1500" dirty="0"/>
              <a:t>Overview – “White Revolution” refers to the promulgation of high tunnels and and the extensive use of plastics using polyethylene film to create the year-round production of horticultural products for FOOD SELF-SUFFICIENCY.</a:t>
            </a:r>
          </a:p>
          <a:p>
            <a:r>
              <a:rPr lang="en-US" sz="1500" dirty="0"/>
              <a:t>After the Korean War ended in 1953, South Korea was a donor country receiving food through foreign aid as Japan subverted much of Korea’s grain supply for its military.</a:t>
            </a:r>
          </a:p>
          <a:p>
            <a:r>
              <a:rPr lang="en-US" sz="1500" dirty="0"/>
              <a:t>During the 1960s, the Korean government set up the National Economic Development Plan and </a:t>
            </a:r>
            <a:r>
              <a:rPr lang="en-US" sz="1500" b="1" dirty="0"/>
              <a:t>food self-sufficiency </a:t>
            </a:r>
            <a:r>
              <a:rPr lang="en-US" sz="1500" dirty="0"/>
              <a:t>was the primary focus.</a:t>
            </a:r>
          </a:p>
          <a:p>
            <a:r>
              <a:rPr lang="en-CA" sz="1500" dirty="0"/>
              <a:t>100% Rice self-sufficiency was reached in 1975.</a:t>
            </a:r>
            <a:endParaRPr lang="en-US" sz="1500" dirty="0"/>
          </a:p>
          <a:p>
            <a:r>
              <a:rPr lang="en-US" sz="1500" dirty="0"/>
              <a:t>Over the next 20 years, South Korea expanded its High Tunnel and Greenhouse production capacity which enabled year-round production of horticultural products.	</a:t>
            </a:r>
          </a:p>
          <a:p>
            <a:r>
              <a:rPr lang="en-US" sz="1500" dirty="0"/>
              <a:t>Protected agriculture (high tunnels) expanded from 6,600ha in 1975 to 81,600ha in 1995.</a:t>
            </a:r>
          </a:p>
        </p:txBody>
      </p:sp>
    </p:spTree>
    <p:extLst>
      <p:ext uri="{BB962C8B-B14F-4D97-AF65-F5344CB8AC3E}">
        <p14:creationId xmlns:p14="http://schemas.microsoft.com/office/powerpoint/2010/main" val="29300162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26419-9BA3-5848-B36C-6DA2A49EDF5B}"/>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200" kern="1200">
                <a:solidFill>
                  <a:schemeClr val="bg1"/>
                </a:solidFill>
                <a:latin typeface="+mj-lt"/>
                <a:ea typeface="+mj-ea"/>
                <a:cs typeface="+mj-cs"/>
              </a:rPr>
              <a:t>Protected Horticulture: South Korea vs. Canada</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50F72C6C-06D9-DC4F-B0CE-5576E33CF6C1}"/>
              </a:ext>
            </a:extLst>
          </p:cNvPr>
          <p:cNvGraphicFramePr>
            <a:graphicFrameLocks noGrp="1"/>
          </p:cNvGraphicFramePr>
          <p:nvPr>
            <p:extLst>
              <p:ext uri="{D42A27DB-BD31-4B8C-83A1-F6EECF244321}">
                <p14:modId xmlns:p14="http://schemas.microsoft.com/office/powerpoint/2010/main" val="2234737023"/>
              </p:ext>
            </p:extLst>
          </p:nvPr>
        </p:nvGraphicFramePr>
        <p:xfrm>
          <a:off x="320040" y="2839928"/>
          <a:ext cx="11496824" cy="3172868"/>
        </p:xfrm>
        <a:graphic>
          <a:graphicData uri="http://schemas.openxmlformats.org/drawingml/2006/table">
            <a:tbl>
              <a:tblPr firstRow="1" bandRow="1">
                <a:tableStyleId>{69012ECD-51FC-41F1-AA8D-1B2483CD663E}</a:tableStyleId>
              </a:tblPr>
              <a:tblGrid>
                <a:gridCol w="2888375">
                  <a:extLst>
                    <a:ext uri="{9D8B030D-6E8A-4147-A177-3AD203B41FA5}">
                      <a16:colId xmlns:a16="http://schemas.microsoft.com/office/drawing/2014/main" val="1001475233"/>
                    </a:ext>
                  </a:extLst>
                </a:gridCol>
                <a:gridCol w="2759372">
                  <a:extLst>
                    <a:ext uri="{9D8B030D-6E8A-4147-A177-3AD203B41FA5}">
                      <a16:colId xmlns:a16="http://schemas.microsoft.com/office/drawing/2014/main" val="1275329350"/>
                    </a:ext>
                  </a:extLst>
                </a:gridCol>
                <a:gridCol w="213093">
                  <a:extLst>
                    <a:ext uri="{9D8B030D-6E8A-4147-A177-3AD203B41FA5}">
                      <a16:colId xmlns:a16="http://schemas.microsoft.com/office/drawing/2014/main" val="1976913747"/>
                    </a:ext>
                  </a:extLst>
                </a:gridCol>
                <a:gridCol w="2888375">
                  <a:extLst>
                    <a:ext uri="{9D8B030D-6E8A-4147-A177-3AD203B41FA5}">
                      <a16:colId xmlns:a16="http://schemas.microsoft.com/office/drawing/2014/main" val="3483538280"/>
                    </a:ext>
                  </a:extLst>
                </a:gridCol>
                <a:gridCol w="2747609">
                  <a:extLst>
                    <a:ext uri="{9D8B030D-6E8A-4147-A177-3AD203B41FA5}">
                      <a16:colId xmlns:a16="http://schemas.microsoft.com/office/drawing/2014/main" val="2915569194"/>
                    </a:ext>
                  </a:extLst>
                </a:gridCol>
              </a:tblGrid>
              <a:tr h="344195">
                <a:tc gridSpan="2">
                  <a:txBody>
                    <a:bodyPr/>
                    <a:lstStyle/>
                    <a:p>
                      <a:pPr algn="ctr" rtl="0" fontAlgn="ctr"/>
                      <a:r>
                        <a:rPr lang="en-CA" sz="2000" u="none" strike="noStrike">
                          <a:effectLst/>
                        </a:rPr>
                        <a:t>South Korea</a:t>
                      </a:r>
                      <a:endParaRPr lang="en-CA" sz="2000" b="0" i="0" u="none" strike="noStrike">
                        <a:solidFill>
                          <a:srgbClr val="000000"/>
                        </a:solidFill>
                        <a:effectLst/>
                        <a:latin typeface="Calibri" panose="020F0502020204030204" pitchFamily="34" charset="0"/>
                      </a:endParaRPr>
                    </a:p>
                  </a:txBody>
                  <a:tcPr marL="9343" marR="9343" marT="9343" marB="0" anchor="ctr"/>
                </a:tc>
                <a:tc hMerge="1">
                  <a:txBody>
                    <a:bodyPr/>
                    <a:lstStyle/>
                    <a:p>
                      <a:endParaRPr lang="en-US"/>
                    </a:p>
                  </a:txBody>
                  <a:tcPr/>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gridSpan="2">
                  <a:txBody>
                    <a:bodyPr/>
                    <a:lstStyle/>
                    <a:p>
                      <a:pPr algn="ctr" fontAlgn="b"/>
                      <a:r>
                        <a:rPr lang="en-CA" sz="2000" u="none" strike="noStrike">
                          <a:effectLst/>
                        </a:rPr>
                        <a:t>Canada</a:t>
                      </a:r>
                      <a:endParaRPr lang="en-CA" sz="2000" b="0" i="0" u="none" strike="noStrike">
                        <a:solidFill>
                          <a:srgbClr val="000000"/>
                        </a:solidFill>
                        <a:effectLst/>
                        <a:latin typeface="Calibri" panose="020F0502020204030204" pitchFamily="34" charset="0"/>
                      </a:endParaRPr>
                    </a:p>
                  </a:txBody>
                  <a:tcPr marL="9343" marR="9343" marT="9343" marB="0" anchor="b"/>
                </a:tc>
                <a:tc hMerge="1">
                  <a:txBody>
                    <a:bodyPr/>
                    <a:lstStyle/>
                    <a:p>
                      <a:endParaRPr lang="en-US"/>
                    </a:p>
                  </a:txBody>
                  <a:tcPr/>
                </a:tc>
                <a:extLst>
                  <a:ext uri="{0D108BD9-81ED-4DB2-BD59-A6C34878D82A}">
                    <a16:rowId xmlns:a16="http://schemas.microsoft.com/office/drawing/2014/main" val="2623632224"/>
                  </a:ext>
                </a:extLst>
              </a:tr>
              <a:tr h="314297">
                <a:tc>
                  <a:txBody>
                    <a:bodyPr/>
                    <a:lstStyle/>
                    <a:p>
                      <a:pPr algn="l" rtl="0" fontAlgn="ctr"/>
                      <a:r>
                        <a:rPr lang="en-CA" sz="1800" u="none" strike="noStrike">
                          <a:effectLst/>
                        </a:rPr>
                        <a:t>Population</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fontAlgn="b"/>
                      <a:r>
                        <a:rPr lang="en-CA" sz="1800" u="none" strike="noStrike">
                          <a:effectLst/>
                        </a:rPr>
                        <a:t>51.71 million (2019)</a:t>
                      </a:r>
                      <a:endParaRPr lang="en-CA" sz="1800" b="0" i="0" u="none" strike="noStrike">
                        <a:solidFill>
                          <a:srgbClr val="000000"/>
                        </a:solidFill>
                        <a:effectLst/>
                        <a:latin typeface="Calibri" panose="020F0502020204030204" pitchFamily="34" charset="0"/>
                      </a:endParaRPr>
                    </a:p>
                  </a:txBody>
                  <a:tcPr marL="9343" marR="9343" marT="9343" marB="0" anchor="b"/>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u="none" strike="noStrike">
                          <a:effectLst/>
                        </a:rPr>
                        <a:t>Population</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a:effectLst/>
                        </a:rPr>
                        <a:t>37.59 million (2019)</a:t>
                      </a:r>
                      <a:endParaRPr lang="en-CA" sz="1800" b="0" i="0" u="none" strike="noStrike">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836692418"/>
                  </a:ext>
                </a:extLst>
              </a:tr>
              <a:tr h="314297">
                <a:tc>
                  <a:txBody>
                    <a:bodyPr/>
                    <a:lstStyle/>
                    <a:p>
                      <a:pPr algn="l" rtl="0" fontAlgn="ctr"/>
                      <a:r>
                        <a:rPr lang="en-CA" sz="1800" u="none" strike="noStrike">
                          <a:effectLst/>
                        </a:rPr>
                        <a:t>Vegetable production </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fontAlgn="b"/>
                      <a:r>
                        <a:rPr lang="en-CA" sz="1800" u="none" strike="noStrike">
                          <a:effectLst/>
                        </a:rPr>
                        <a:t>9,904,000 tons (2014)</a:t>
                      </a:r>
                      <a:endParaRPr lang="en-CA" sz="1800" b="0" i="0" u="none" strike="noStrike">
                        <a:solidFill>
                          <a:srgbClr val="000000"/>
                        </a:solidFill>
                        <a:effectLst/>
                        <a:latin typeface="Calibri" panose="020F0502020204030204" pitchFamily="34" charset="0"/>
                      </a:endParaRPr>
                    </a:p>
                  </a:txBody>
                  <a:tcPr marL="9343" marR="9343" marT="9343" marB="0" anchor="b"/>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u="none" strike="noStrike">
                          <a:effectLst/>
                        </a:rPr>
                        <a:t>Vegetable production </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a:effectLst/>
                        </a:rPr>
                        <a:t>2,813,000 tons (2017)</a:t>
                      </a:r>
                      <a:endParaRPr lang="en-CA" sz="1800" b="0" i="0" u="none" strike="noStrike">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1939926886"/>
                  </a:ext>
                </a:extLst>
              </a:tr>
              <a:tr h="314297">
                <a:tc>
                  <a:txBody>
                    <a:bodyPr/>
                    <a:lstStyle/>
                    <a:p>
                      <a:pPr algn="l" rtl="0" fontAlgn="ctr"/>
                      <a:r>
                        <a:rPr lang="en-CA" sz="1800" u="none" strike="noStrike">
                          <a:effectLst/>
                        </a:rPr>
                        <a:t>Open Field Production</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fontAlgn="b"/>
                      <a:r>
                        <a:rPr lang="en-CA" sz="1800" u="none" strike="noStrike">
                          <a:effectLst/>
                        </a:rPr>
                        <a:t>7,190,000 tons (2014)</a:t>
                      </a:r>
                      <a:endParaRPr lang="en-CA" sz="1800" b="0" i="0" u="none" strike="noStrike">
                        <a:solidFill>
                          <a:srgbClr val="000000"/>
                        </a:solidFill>
                        <a:effectLst/>
                        <a:latin typeface="Calibri" panose="020F0502020204030204" pitchFamily="34" charset="0"/>
                      </a:endParaRPr>
                    </a:p>
                  </a:txBody>
                  <a:tcPr marL="9343" marR="9343" marT="9343" marB="0" anchor="b"/>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u="none" strike="noStrike">
                          <a:effectLst/>
                        </a:rPr>
                        <a:t>Open Field Production</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a:effectLst/>
                        </a:rPr>
                        <a:t>2,178,558 tons (2017)</a:t>
                      </a:r>
                      <a:endParaRPr lang="en-CA" sz="1800" b="0" i="0" u="none" strike="noStrike">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714149499"/>
                  </a:ext>
                </a:extLst>
              </a:tr>
              <a:tr h="314297">
                <a:tc>
                  <a:txBody>
                    <a:bodyPr/>
                    <a:lstStyle/>
                    <a:p>
                      <a:pPr algn="l" rtl="0" fontAlgn="ctr"/>
                      <a:r>
                        <a:rPr lang="en-CA" sz="1800" u="none" strike="noStrike">
                          <a:effectLst/>
                        </a:rPr>
                        <a:t>Protected Horticulture</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fontAlgn="b"/>
                      <a:r>
                        <a:rPr lang="en-CA" sz="1800" u="none" strike="noStrike">
                          <a:effectLst/>
                        </a:rPr>
                        <a:t>2,175,000 tons (2014)</a:t>
                      </a:r>
                      <a:endParaRPr lang="en-CA" sz="1800" b="0" i="0" u="none" strike="noStrike">
                        <a:solidFill>
                          <a:srgbClr val="000000"/>
                        </a:solidFill>
                        <a:effectLst/>
                        <a:latin typeface="Calibri" panose="020F0502020204030204" pitchFamily="34" charset="0"/>
                      </a:endParaRPr>
                    </a:p>
                  </a:txBody>
                  <a:tcPr marL="9343" marR="9343" marT="9343" marB="0" anchor="b"/>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u="none" strike="noStrike">
                          <a:effectLst/>
                        </a:rPr>
                        <a:t>Protected Horticulture</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a:effectLst/>
                        </a:rPr>
                        <a:t>634,000 tons (2017)</a:t>
                      </a:r>
                      <a:endParaRPr lang="en-CA" sz="1800" b="0" i="0" u="none" strike="noStrike">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1081328526"/>
                  </a:ext>
                </a:extLst>
              </a:tr>
              <a:tr h="314297">
                <a:tc>
                  <a:txBody>
                    <a:bodyPr/>
                    <a:lstStyle/>
                    <a:p>
                      <a:pPr algn="l" rtl="0" fontAlgn="ctr"/>
                      <a:r>
                        <a:rPr lang="en-CA" sz="1800" u="none" strike="noStrike">
                          <a:effectLst/>
                        </a:rPr>
                        <a:t>Open Field Horticulture</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fontAlgn="b"/>
                      <a:r>
                        <a:rPr lang="en-CA" sz="1800" u="none" strike="noStrike">
                          <a:effectLst/>
                        </a:rPr>
                        <a:t>182,910 ha (2014)</a:t>
                      </a:r>
                      <a:endParaRPr lang="en-CA" sz="1800" b="0" i="0" u="none" strike="noStrike">
                        <a:solidFill>
                          <a:srgbClr val="000000"/>
                        </a:solidFill>
                        <a:effectLst/>
                        <a:latin typeface="Calibri" panose="020F0502020204030204" pitchFamily="34" charset="0"/>
                      </a:endParaRPr>
                    </a:p>
                  </a:txBody>
                  <a:tcPr marL="9343" marR="9343" marT="9343" marB="0" anchor="b"/>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u="none" strike="noStrike">
                          <a:effectLst/>
                        </a:rPr>
                        <a:t>Open Field Horticulture</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a:effectLst/>
                        </a:rPr>
                        <a:t>103,669 ha (2017)</a:t>
                      </a:r>
                      <a:endParaRPr lang="en-CA" sz="1800" b="0" i="0" u="none" strike="noStrike">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1762843876"/>
                  </a:ext>
                </a:extLst>
              </a:tr>
              <a:tr h="314297">
                <a:tc>
                  <a:txBody>
                    <a:bodyPr/>
                    <a:lstStyle/>
                    <a:p>
                      <a:pPr algn="l" rtl="0" fontAlgn="ctr"/>
                      <a:r>
                        <a:rPr lang="en-CA" sz="1800" u="none" strike="noStrike">
                          <a:effectLst/>
                        </a:rPr>
                        <a:t>Protected Horticulture</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fontAlgn="b"/>
                      <a:r>
                        <a:rPr lang="en-CA" sz="1800" u="none" strike="noStrike" dirty="0">
                          <a:effectLst/>
                        </a:rPr>
                        <a:t>83,629 ha (2016)</a:t>
                      </a:r>
                      <a:endParaRPr lang="en-CA" sz="1800" b="0" i="0" u="none" strike="noStrike" dirty="0">
                        <a:solidFill>
                          <a:srgbClr val="000000"/>
                        </a:solidFill>
                        <a:effectLst/>
                        <a:latin typeface="Calibri" panose="020F0502020204030204" pitchFamily="34" charset="0"/>
                      </a:endParaRPr>
                    </a:p>
                  </a:txBody>
                  <a:tcPr marL="9343" marR="9343" marT="9343" marB="0" anchor="b"/>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u="none" strike="noStrike">
                          <a:effectLst/>
                        </a:rPr>
                        <a:t>Protected Horticulture</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a:effectLst/>
                        </a:rPr>
                        <a:t>16,882 ha (2017)</a:t>
                      </a:r>
                      <a:endParaRPr lang="en-CA" sz="1800" b="0" i="0" u="none" strike="noStrike">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254490332"/>
                  </a:ext>
                </a:extLst>
              </a:tr>
              <a:tr h="314297">
                <a:tc>
                  <a:txBody>
                    <a:bodyPr/>
                    <a:lstStyle/>
                    <a:p>
                      <a:pPr algn="l" rtl="0" fontAlgn="ctr"/>
                      <a:r>
                        <a:rPr lang="en-CA" sz="1800" u="none" strike="noStrike">
                          <a:effectLst/>
                        </a:rPr>
                        <a:t>Total Farmers</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dirty="0">
                          <a:effectLst/>
                        </a:rPr>
                        <a:t>1,537,608 (2014)</a:t>
                      </a:r>
                      <a:endParaRPr lang="en-CA" sz="1800" b="0" i="0" u="none" strike="noStrike" dirty="0">
                        <a:solidFill>
                          <a:srgbClr val="000000"/>
                        </a:solidFill>
                        <a:effectLst/>
                        <a:latin typeface="Calibri" panose="020F0502020204030204" pitchFamily="34" charset="0"/>
                      </a:endParaRPr>
                    </a:p>
                  </a:txBody>
                  <a:tcPr marL="9343" marR="9343" marT="9343" marB="0" anchor="ctr"/>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u="none" strike="noStrike">
                          <a:effectLst/>
                        </a:rPr>
                        <a:t>Total Farmers</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dirty="0">
                          <a:effectLst/>
                        </a:rPr>
                        <a:t>278,000 (2017)</a:t>
                      </a:r>
                      <a:endParaRPr lang="en-CA" sz="1800" b="0" i="0" u="none" strike="noStrike" dirty="0">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768659467"/>
                  </a:ext>
                </a:extLst>
              </a:tr>
              <a:tr h="314297">
                <a:tc>
                  <a:txBody>
                    <a:bodyPr/>
                    <a:lstStyle/>
                    <a:p>
                      <a:pPr algn="l" rtl="0" fontAlgn="ctr"/>
                      <a:r>
                        <a:rPr lang="en-CA" sz="1800" u="none" strike="noStrike" dirty="0">
                          <a:effectLst/>
                        </a:rPr>
                        <a:t>Avg Farm Size</a:t>
                      </a:r>
                    </a:p>
                  </a:txBody>
                  <a:tcPr marL="9343" marR="9343" marT="9343" marB="0" anchor="ctr"/>
                </a:tc>
                <a:tc>
                  <a:txBody>
                    <a:bodyPr/>
                    <a:lstStyle/>
                    <a:p>
                      <a:pPr algn="r" fontAlgn="b"/>
                      <a:r>
                        <a:rPr lang="en-CA" sz="1800" u="none" strike="noStrike" dirty="0">
                          <a:effectLst/>
                        </a:rPr>
                        <a:t>1.4 ha (2005)</a:t>
                      </a:r>
                      <a:endParaRPr lang="en-CA" sz="1800" b="0" i="0" u="none" strike="noStrike" dirty="0">
                        <a:solidFill>
                          <a:srgbClr val="000000"/>
                        </a:solidFill>
                        <a:effectLst/>
                        <a:latin typeface="Calibri" panose="020F0502020204030204" pitchFamily="34" charset="0"/>
                      </a:endParaRPr>
                    </a:p>
                  </a:txBody>
                  <a:tcPr marL="9343" marR="9343" marT="9343" marB="0" anchor="b"/>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b="0" i="0" u="none" strike="noStrike" dirty="0">
                          <a:solidFill>
                            <a:srgbClr val="000000"/>
                          </a:solidFill>
                          <a:effectLst/>
                          <a:latin typeface="Calibri" panose="020F0502020204030204" pitchFamily="34" charset="0"/>
                        </a:rPr>
                        <a:t>Avg Farm Size</a:t>
                      </a:r>
                    </a:p>
                  </a:txBody>
                  <a:tcPr marL="9343" marR="9343" marT="9343" marB="0" anchor="ctr"/>
                </a:tc>
                <a:tc>
                  <a:txBody>
                    <a:bodyPr/>
                    <a:lstStyle/>
                    <a:p>
                      <a:pPr algn="r" rtl="0" fontAlgn="ctr"/>
                      <a:r>
                        <a:rPr lang="en-CA" sz="1800" u="none" strike="noStrike" dirty="0">
                          <a:effectLst/>
                        </a:rPr>
                        <a:t>323 ha (2020)</a:t>
                      </a:r>
                      <a:endParaRPr lang="en-CA" sz="1800" b="0" i="0" u="none" strike="noStrike" dirty="0">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2958089487"/>
                  </a:ext>
                </a:extLst>
              </a:tr>
              <a:tr h="314297">
                <a:tc>
                  <a:txBody>
                    <a:bodyPr/>
                    <a:lstStyle/>
                    <a:p>
                      <a:pPr algn="l" rtl="0" fontAlgn="ctr"/>
                      <a:r>
                        <a:rPr lang="en-CA" sz="1800" u="none" strike="noStrike">
                          <a:effectLst/>
                        </a:rPr>
                        <a:t>Arable Land</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a:effectLst/>
                        </a:rPr>
                        <a:t>1,421,000 ha (2018)</a:t>
                      </a:r>
                      <a:endParaRPr lang="en-CA" sz="1800" b="0" i="0" u="none" strike="noStrike">
                        <a:solidFill>
                          <a:srgbClr val="000000"/>
                        </a:solidFill>
                        <a:effectLst/>
                        <a:latin typeface="Calibri" panose="020F0502020204030204" pitchFamily="34" charset="0"/>
                      </a:endParaRPr>
                    </a:p>
                  </a:txBody>
                  <a:tcPr marL="9343" marR="9343" marT="9343" marB="0" anchor="ctr"/>
                </a:tc>
                <a:tc>
                  <a:txBody>
                    <a:bodyPr/>
                    <a:lstStyle/>
                    <a:p>
                      <a:pPr algn="l" fontAlgn="b"/>
                      <a:r>
                        <a:rPr lang="en-CA" sz="1200" u="none" strike="noStrike">
                          <a:effectLst/>
                        </a:rPr>
                        <a:t> </a:t>
                      </a:r>
                      <a:endParaRPr lang="en-CA" sz="1200" b="0" i="0" u="none" strike="noStrike">
                        <a:solidFill>
                          <a:srgbClr val="000000"/>
                        </a:solidFill>
                        <a:effectLst/>
                        <a:latin typeface="Calibri" panose="020F0502020204030204" pitchFamily="34" charset="0"/>
                      </a:endParaRPr>
                    </a:p>
                  </a:txBody>
                  <a:tcPr marL="9343" marR="9343" marT="9343" marB="0" anchor="b"/>
                </a:tc>
                <a:tc>
                  <a:txBody>
                    <a:bodyPr/>
                    <a:lstStyle/>
                    <a:p>
                      <a:pPr algn="l" rtl="0" fontAlgn="ctr"/>
                      <a:r>
                        <a:rPr lang="en-CA" sz="1800" u="none" strike="noStrike" dirty="0">
                          <a:effectLst/>
                        </a:rPr>
                        <a:t>Arable Land British Columbia</a:t>
                      </a:r>
                      <a:endParaRPr lang="en-CA" sz="1800" b="0" i="0" u="none" strike="noStrike" dirty="0">
                        <a:solidFill>
                          <a:srgbClr val="000000"/>
                        </a:solidFill>
                        <a:effectLst/>
                        <a:latin typeface="Calibri" panose="020F0502020204030204" pitchFamily="34" charset="0"/>
                      </a:endParaRPr>
                    </a:p>
                  </a:txBody>
                  <a:tcPr marL="9343" marR="9343" marT="9343" marB="0" anchor="ctr"/>
                </a:tc>
                <a:tc>
                  <a:txBody>
                    <a:bodyPr/>
                    <a:lstStyle/>
                    <a:p>
                      <a:pPr algn="r" rtl="0" fontAlgn="ctr"/>
                      <a:r>
                        <a:rPr lang="en-CA" sz="1800" u="none" strike="noStrike" dirty="0">
                          <a:effectLst/>
                        </a:rPr>
                        <a:t>4,600,000 ha (2018)</a:t>
                      </a:r>
                      <a:endParaRPr lang="en-CA" sz="1800" b="0" i="0" u="none" strike="noStrike" dirty="0">
                        <a:solidFill>
                          <a:srgbClr val="000000"/>
                        </a:solidFill>
                        <a:effectLst/>
                        <a:latin typeface="Calibri" panose="020F0502020204030204" pitchFamily="34" charset="0"/>
                      </a:endParaRPr>
                    </a:p>
                  </a:txBody>
                  <a:tcPr marL="9343" marR="9343" marT="9343" marB="0" anchor="ctr"/>
                </a:tc>
                <a:extLst>
                  <a:ext uri="{0D108BD9-81ED-4DB2-BD59-A6C34878D82A}">
                    <a16:rowId xmlns:a16="http://schemas.microsoft.com/office/drawing/2014/main" val="1759628722"/>
                  </a:ext>
                </a:extLst>
              </a:tr>
            </a:tbl>
          </a:graphicData>
        </a:graphic>
      </p:graphicFrame>
    </p:spTree>
    <p:extLst>
      <p:ext uri="{BB962C8B-B14F-4D97-AF65-F5344CB8AC3E}">
        <p14:creationId xmlns:p14="http://schemas.microsoft.com/office/powerpoint/2010/main" val="183536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7078F-3FC8-DE43-AC86-AAB52B445FD4}"/>
              </a:ext>
            </a:extLst>
          </p:cNvPr>
          <p:cNvSpPr>
            <a:spLocks noGrp="1"/>
          </p:cNvSpPr>
          <p:nvPr>
            <p:ph type="title"/>
          </p:nvPr>
        </p:nvSpPr>
        <p:spPr>
          <a:xfrm>
            <a:off x="594360" y="640263"/>
            <a:ext cx="5239512" cy="1344975"/>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South Korea’s High Tunnel Production Crops 2016</a:t>
            </a:r>
          </a:p>
        </p:txBody>
      </p:sp>
      <p:cxnSp>
        <p:nvCxnSpPr>
          <p:cNvPr id="18" name="Straight Connector 12">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7B6645-F0A9-D649-ABD8-F585D0A4B4DD}"/>
              </a:ext>
            </a:extLst>
          </p:cNvPr>
          <p:cNvSpPr txBox="1"/>
          <p:nvPr/>
        </p:nvSpPr>
        <p:spPr>
          <a:xfrm>
            <a:off x="593610" y="2121763"/>
            <a:ext cx="5235490" cy="377301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900" dirty="0">
                <a:solidFill>
                  <a:schemeClr val="bg1"/>
                </a:solidFill>
              </a:rPr>
              <a:t>Protected horticulture is quite extensive in South Korea and includes a wide variety of fruits, vegetables, flowering plants and even tree fruits. </a:t>
            </a:r>
          </a:p>
          <a:p>
            <a:pPr marL="285750" indent="-228600">
              <a:lnSpc>
                <a:spcPct val="90000"/>
              </a:lnSpc>
              <a:spcAft>
                <a:spcPts val="600"/>
              </a:spcAft>
              <a:buFont typeface="Arial" panose="020B0604020202020204" pitchFamily="34" charset="0"/>
              <a:buChar char="•"/>
            </a:pPr>
            <a:r>
              <a:rPr lang="en-US" sz="1900" dirty="0">
                <a:solidFill>
                  <a:schemeClr val="bg1"/>
                </a:solidFill>
              </a:rPr>
              <a:t>In Canada, 96% of all greenhouse growing operations produce only tomatoes, bell peppers, and cucumbers. (17k ha) </a:t>
            </a:r>
          </a:p>
          <a:p>
            <a:pPr marL="285750" indent="-228600">
              <a:lnSpc>
                <a:spcPct val="90000"/>
              </a:lnSpc>
              <a:spcAft>
                <a:spcPts val="600"/>
              </a:spcAft>
              <a:buFont typeface="Arial" panose="020B0604020202020204" pitchFamily="34" charset="0"/>
              <a:buChar char="•"/>
            </a:pPr>
            <a:r>
              <a:rPr lang="en-US" sz="1900" dirty="0">
                <a:solidFill>
                  <a:schemeClr val="bg1"/>
                </a:solidFill>
              </a:rPr>
              <a:t>Almost none of these greenhouses are high tunnels and most of the crops are considered high value and are exported to the US</a:t>
            </a:r>
          </a:p>
          <a:p>
            <a:pPr marL="285750" indent="-228600">
              <a:lnSpc>
                <a:spcPct val="90000"/>
              </a:lnSpc>
              <a:spcAft>
                <a:spcPts val="600"/>
              </a:spcAft>
              <a:buFont typeface="Arial" panose="020B0604020202020204" pitchFamily="34" charset="0"/>
              <a:buChar char="•"/>
            </a:pPr>
            <a:r>
              <a:rPr lang="en-US" sz="1900" dirty="0">
                <a:solidFill>
                  <a:schemeClr val="bg1"/>
                </a:solidFill>
              </a:rPr>
              <a:t>All other Canadian grown crops are grown in open field production or are imported from the US and Mexico to meet year-round needs.</a:t>
            </a:r>
          </a:p>
        </p:txBody>
      </p:sp>
      <p:pic>
        <p:nvPicPr>
          <p:cNvPr id="5" name="Picture 4" descr="Table&#10;&#10;Description automatically generated">
            <a:extLst>
              <a:ext uri="{FF2B5EF4-FFF2-40B4-BE49-F238E27FC236}">
                <a16:creationId xmlns:a16="http://schemas.microsoft.com/office/drawing/2014/main" id="{4F941F3A-5BD4-6F4D-A028-0005FCCFC55F}"/>
              </a:ext>
            </a:extLst>
          </p:cNvPr>
          <p:cNvPicPr>
            <a:picLocks noChangeAspect="1"/>
          </p:cNvPicPr>
          <p:nvPr/>
        </p:nvPicPr>
        <p:blipFill>
          <a:blip r:embed="rId2"/>
          <a:stretch>
            <a:fillRect/>
          </a:stretch>
        </p:blipFill>
        <p:spPr>
          <a:xfrm>
            <a:off x="6580632" y="624288"/>
            <a:ext cx="5126736" cy="5453974"/>
          </a:xfrm>
          <a:prstGeom prst="rect">
            <a:avLst/>
          </a:prstGeom>
        </p:spPr>
      </p:pic>
    </p:spTree>
    <p:extLst>
      <p:ext uri="{BB962C8B-B14F-4D97-AF65-F5344CB8AC3E}">
        <p14:creationId xmlns:p14="http://schemas.microsoft.com/office/powerpoint/2010/main" val="27810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Rows of green plants&#10;&#10;Description automatically generated with low confidence">
            <a:extLst>
              <a:ext uri="{FF2B5EF4-FFF2-40B4-BE49-F238E27FC236}">
                <a16:creationId xmlns:a16="http://schemas.microsoft.com/office/drawing/2014/main" id="{9460A1B1-97C8-5743-93B4-0CDC5829E5C1}"/>
              </a:ext>
            </a:extLst>
          </p:cNvPr>
          <p:cNvPicPr>
            <a:picLocks noChangeAspect="1"/>
          </p:cNvPicPr>
          <p:nvPr/>
        </p:nvPicPr>
        <p:blipFill rotWithShape="1">
          <a:blip r:embed="rId2"/>
          <a:srcRect l="13028" r="18743"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0" name="Freeform: Shape 9">
            <a:extLst>
              <a:ext uri="{FF2B5EF4-FFF2-40B4-BE49-F238E27FC236}">
                <a16:creationId xmlns:a16="http://schemas.microsoft.com/office/drawing/2014/main" id="{5FDF4720-5445-47BE-89FE-E40D1AE6F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AC8710B4-A815-4082-9E4F-F13A00070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284D6F-20E1-6E44-9191-BFD651DE9267}"/>
              </a:ext>
            </a:extLst>
          </p:cNvPr>
          <p:cNvSpPr>
            <a:spLocks noGrp="1"/>
          </p:cNvSpPr>
          <p:nvPr>
            <p:ph type="title"/>
          </p:nvPr>
        </p:nvSpPr>
        <p:spPr>
          <a:xfrm>
            <a:off x="429370" y="804334"/>
            <a:ext cx="5157760" cy="1416579"/>
          </a:xfrm>
        </p:spPr>
        <p:txBody>
          <a:bodyPr>
            <a:normAutofit fontScale="90000"/>
          </a:bodyPr>
          <a:lstStyle/>
          <a:p>
            <a:r>
              <a:rPr lang="en-US" sz="3000" dirty="0"/>
              <a:t>High Tunnels and Protected Farming</a:t>
            </a:r>
            <a:r>
              <a:rPr lang="en-US" sz="1400" dirty="0"/>
              <a:t/>
            </a:r>
            <a:br>
              <a:rPr lang="en-US" sz="1400" dirty="0"/>
            </a:br>
            <a:r>
              <a:rPr lang="en-CA" sz="1600" dirty="0"/>
              <a:t>An enclosed polyethylene, polycarbonate, plastic, or fabric covered structure that is used to cover and protect crops from sun, wind, excessive rainfall, or cold, to extend the growing season in an environmentally safe manner. </a:t>
            </a:r>
            <a:endParaRPr lang="en-US" sz="1600" dirty="0"/>
          </a:p>
        </p:txBody>
      </p:sp>
      <p:sp>
        <p:nvSpPr>
          <p:cNvPr id="3" name="Content Placeholder 2">
            <a:extLst>
              <a:ext uri="{FF2B5EF4-FFF2-40B4-BE49-F238E27FC236}">
                <a16:creationId xmlns:a16="http://schemas.microsoft.com/office/drawing/2014/main" id="{B6D38BF6-EFBE-2844-9583-3129A8886C49}"/>
              </a:ext>
            </a:extLst>
          </p:cNvPr>
          <p:cNvSpPr>
            <a:spLocks noGrp="1"/>
          </p:cNvSpPr>
          <p:nvPr>
            <p:ph idx="1"/>
          </p:nvPr>
        </p:nvSpPr>
        <p:spPr>
          <a:xfrm>
            <a:off x="429370" y="2220913"/>
            <a:ext cx="5157760" cy="3563015"/>
          </a:xfrm>
        </p:spPr>
        <p:txBody>
          <a:bodyPr anchor="t">
            <a:normAutofit lnSpcReduction="10000"/>
          </a:bodyPr>
          <a:lstStyle/>
          <a:p>
            <a:pPr marL="0" indent="0">
              <a:buNone/>
            </a:pPr>
            <a:r>
              <a:rPr lang="en-CA" sz="1600" dirty="0"/>
              <a:t>High Tunnels, polytunnels, low tunnels, and greenhouses are common protective agricultural structures that can be used to improve growing conditions over open-field cultivation. Protected agriculture has many benefits including:</a:t>
            </a:r>
          </a:p>
          <a:p>
            <a:r>
              <a:rPr lang="en-CA" sz="1600" dirty="0"/>
              <a:t>Healthier yields, longer seasons</a:t>
            </a:r>
          </a:p>
          <a:p>
            <a:r>
              <a:rPr lang="en-US" sz="1600" dirty="0"/>
              <a:t>Ability to grow crops all-year round</a:t>
            </a:r>
            <a:endParaRPr lang="en-CA" sz="1600" dirty="0"/>
          </a:p>
          <a:p>
            <a:r>
              <a:rPr lang="en-US" sz="1600" dirty="0"/>
              <a:t>Ability to cycle crops 2-3 times</a:t>
            </a:r>
          </a:p>
          <a:p>
            <a:r>
              <a:rPr lang="en-US" sz="1600" dirty="0"/>
              <a:t>Ability to grow certain warm weather crops</a:t>
            </a:r>
          </a:p>
          <a:p>
            <a:r>
              <a:rPr lang="en-US" sz="1600" dirty="0"/>
              <a:t>Save on H2O, Pesticides and other inputs</a:t>
            </a:r>
          </a:p>
          <a:p>
            <a:r>
              <a:rPr lang="en-US" sz="1600" dirty="0"/>
              <a:t>Reduce incidences of crop damage</a:t>
            </a:r>
          </a:p>
          <a:p>
            <a:r>
              <a:rPr lang="en-US" sz="1600" dirty="0"/>
              <a:t>Cost effective, ROI &lt; 1 Year </a:t>
            </a:r>
          </a:p>
          <a:p>
            <a:endParaRPr lang="en-US" sz="1100" dirty="0"/>
          </a:p>
          <a:p>
            <a:pPr marL="0" indent="0">
              <a:buNone/>
            </a:pPr>
            <a:endParaRPr lang="en-US" sz="1100" dirty="0"/>
          </a:p>
        </p:txBody>
      </p:sp>
    </p:spTree>
    <p:extLst>
      <p:ext uri="{BB962C8B-B14F-4D97-AF65-F5344CB8AC3E}">
        <p14:creationId xmlns:p14="http://schemas.microsoft.com/office/powerpoint/2010/main" val="353887342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9632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6D6C5B-4BA4-0E4A-9BCE-E26E61DFA1DC}"/>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000" dirty="0">
                <a:solidFill>
                  <a:srgbClr val="FFFFFF"/>
                </a:solidFill>
              </a:rPr>
              <a:t>Are Large Scale Greenhouses Necessary?</a:t>
            </a:r>
          </a:p>
        </p:txBody>
      </p:sp>
      <p:pic>
        <p:nvPicPr>
          <p:cNvPr id="7" name="Picture 6">
            <a:extLst>
              <a:ext uri="{FF2B5EF4-FFF2-40B4-BE49-F238E27FC236}">
                <a16:creationId xmlns:a16="http://schemas.microsoft.com/office/drawing/2014/main" id="{66047B55-9493-334F-ABC5-07F2BFD1104E}"/>
              </a:ext>
            </a:extLst>
          </p:cNvPr>
          <p:cNvPicPr>
            <a:picLocks noChangeAspect="1"/>
          </p:cNvPicPr>
          <p:nvPr/>
        </p:nvPicPr>
        <p:blipFill rotWithShape="1">
          <a:blip r:embed="rId2"/>
          <a:srcRect r="3768" b="1"/>
          <a:stretch/>
        </p:blipFill>
        <p:spPr>
          <a:xfrm>
            <a:off x="327547" y="321733"/>
            <a:ext cx="7058306" cy="4107392"/>
          </a:xfrm>
          <a:prstGeom prst="rect">
            <a:avLst/>
          </a:prstGeom>
        </p:spPr>
      </p:pic>
      <p:sp>
        <p:nvSpPr>
          <p:cNvPr id="41"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3215486-2DC4-584B-8BB8-2EBAA4DED829}"/>
              </a:ext>
            </a:extLst>
          </p:cNvPr>
          <p:cNvSpPr txBox="1"/>
          <p:nvPr/>
        </p:nvSpPr>
        <p:spPr>
          <a:xfrm>
            <a:off x="7889967" y="917725"/>
            <a:ext cx="3564092" cy="4852362"/>
          </a:xfrm>
          <a:prstGeom prst="rect">
            <a:avLst/>
          </a:prstGeom>
        </p:spPr>
        <p:txBody>
          <a:bodyPr vert="horz" lIns="91440" tIns="45720" rIns="91440" bIns="45720" rtlCol="0" anchor="ctr">
            <a:normAutofit/>
          </a:bodyPr>
          <a:lstStyle/>
          <a:p>
            <a:pPr>
              <a:lnSpc>
                <a:spcPct val="90000"/>
              </a:lnSpc>
              <a:spcAft>
                <a:spcPts val="600"/>
              </a:spcAft>
            </a:pPr>
            <a:r>
              <a:rPr lang="en-US" sz="1900" dirty="0">
                <a:solidFill>
                  <a:srgbClr val="FFFFFF"/>
                </a:solidFill>
              </a:rPr>
              <a:t>Industrial scale greenhouses are a massive undertaking in terms of construction and mechanization required. In Canada’s current economic landscape, the costs of year-round operation of Venlo climate-controlled greenhouses have gone through the roof with increased carbon taxes, insurance costs, minimum wage increases, natural gas and hydro rates. </a:t>
            </a:r>
          </a:p>
          <a:p>
            <a:pPr>
              <a:lnSpc>
                <a:spcPct val="90000"/>
              </a:lnSpc>
              <a:spcAft>
                <a:spcPts val="600"/>
              </a:spcAft>
            </a:pPr>
            <a:endParaRPr lang="en-US" sz="1900" dirty="0">
              <a:solidFill>
                <a:srgbClr val="FFFFFF"/>
              </a:solidFill>
            </a:endParaRPr>
          </a:p>
          <a:p>
            <a:pPr>
              <a:lnSpc>
                <a:spcPct val="90000"/>
              </a:lnSpc>
              <a:spcAft>
                <a:spcPts val="600"/>
              </a:spcAft>
            </a:pPr>
            <a:r>
              <a:rPr lang="en-US" sz="1900" dirty="0">
                <a:solidFill>
                  <a:srgbClr val="FFFFFF"/>
                </a:solidFill>
              </a:rPr>
              <a:t>South Korea has less than 1% of their protected cultivation under glass greenhouses.</a:t>
            </a:r>
          </a:p>
        </p:txBody>
      </p:sp>
    </p:spTree>
    <p:extLst>
      <p:ext uri="{BB962C8B-B14F-4D97-AF65-F5344CB8AC3E}">
        <p14:creationId xmlns:p14="http://schemas.microsoft.com/office/powerpoint/2010/main" val="14652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531C-6BB3-BB4D-81BD-6F8B547493ED}"/>
              </a:ext>
            </a:extLst>
          </p:cNvPr>
          <p:cNvSpPr>
            <a:spLocks noGrp="1"/>
          </p:cNvSpPr>
          <p:nvPr>
            <p:ph type="title"/>
          </p:nvPr>
        </p:nvSpPr>
        <p:spPr>
          <a:xfrm>
            <a:off x="6234330" y="803325"/>
            <a:ext cx="5314536" cy="1325563"/>
          </a:xfrm>
        </p:spPr>
        <p:txBody>
          <a:bodyPr>
            <a:normAutofit/>
          </a:bodyPr>
          <a:lstStyle/>
          <a:p>
            <a:r>
              <a:rPr lang="en-US"/>
              <a:t>Arable Land? </a:t>
            </a:r>
            <a:endParaRPr lang="en-US"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ap&#10;&#10;Description automatically generated">
            <a:extLst>
              <a:ext uri="{FF2B5EF4-FFF2-40B4-BE49-F238E27FC236}">
                <a16:creationId xmlns:a16="http://schemas.microsoft.com/office/drawing/2014/main" id="{E5D61AA1-784D-E446-B1D1-366574D84046}"/>
              </a:ext>
            </a:extLst>
          </p:cNvPr>
          <p:cNvPicPr>
            <a:picLocks noChangeAspect="1"/>
          </p:cNvPicPr>
          <p:nvPr/>
        </p:nvPicPr>
        <p:blipFill rotWithShape="1">
          <a:blip r:embed="rId2"/>
          <a:srcRect l="8295" r="6060" b="2"/>
          <a:stretch/>
        </p:blipFill>
        <p:spPr>
          <a:xfrm>
            <a:off x="0" y="0"/>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7C27B589-4174-8D42-A8F6-5AE452F26E40}"/>
              </a:ext>
            </a:extLst>
          </p:cNvPr>
          <p:cNvSpPr>
            <a:spLocks noGrp="1"/>
          </p:cNvSpPr>
          <p:nvPr>
            <p:ph idx="1"/>
          </p:nvPr>
        </p:nvSpPr>
        <p:spPr>
          <a:xfrm>
            <a:off x="6234329" y="2279018"/>
            <a:ext cx="5314543" cy="3636752"/>
          </a:xfrm>
        </p:spPr>
        <p:txBody>
          <a:bodyPr anchor="t">
            <a:normAutofit/>
          </a:bodyPr>
          <a:lstStyle/>
          <a:p>
            <a:r>
              <a:rPr lang="en-US" sz="1800"/>
              <a:t>ALR Land 4.6 million hectares of Arable land in British Columbia</a:t>
            </a:r>
            <a:endParaRPr lang="en-US" sz="1400"/>
          </a:p>
          <a:p>
            <a:r>
              <a:rPr lang="en-US" sz="1800"/>
              <a:t>CROWN land</a:t>
            </a:r>
          </a:p>
          <a:p>
            <a:r>
              <a:rPr lang="en-US" sz="1800"/>
              <a:t>Young Agrarians Land Matching Program</a:t>
            </a:r>
            <a:endParaRPr lang="en-US" sz="1400"/>
          </a:p>
          <a:p>
            <a:r>
              <a:rPr lang="en-US" sz="1800"/>
              <a:t>Reclaiming underutilized farms and lands</a:t>
            </a:r>
            <a:endParaRPr lang="en-US" sz="1400"/>
          </a:p>
          <a:p>
            <a:pPr marL="0" indent="0">
              <a:buNone/>
            </a:pPr>
            <a:r>
              <a:rPr lang="en-US" sz="1600"/>
              <a:t>In British Columbia, we are blessed with more than 3x the arable land of South Korea. See image of the size of South Korea fitting inside the Thompson Okanagan interior regions. There is an abundance of arable land, water resources, and geo-thermal heat to house thousands of acres of high tunnels, greenhouses, and other protected agriculture structures to support local and regional communities. </a:t>
            </a:r>
          </a:p>
          <a:p>
            <a:pPr marL="0" indent="0">
              <a:buNone/>
            </a:pPr>
            <a:endParaRPr lang="en-US" sz="1400"/>
          </a:p>
          <a:p>
            <a:pPr marL="0" indent="0">
              <a:buNone/>
            </a:pPr>
            <a:endParaRPr lang="en-US" sz="1400" dirty="0"/>
          </a:p>
        </p:txBody>
      </p:sp>
    </p:spTree>
    <p:extLst>
      <p:ext uri="{BB962C8B-B14F-4D97-AF65-F5344CB8AC3E}">
        <p14:creationId xmlns:p14="http://schemas.microsoft.com/office/powerpoint/2010/main" val="15257252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42DE6-76E0-7F43-AEF0-155543B7494B}"/>
              </a:ext>
            </a:extLst>
          </p:cNvPr>
          <p:cNvSpPr>
            <a:spLocks noGrp="1"/>
          </p:cNvSpPr>
          <p:nvPr>
            <p:ph type="title"/>
          </p:nvPr>
        </p:nvSpPr>
        <p:spPr>
          <a:xfrm>
            <a:off x="594360" y="640263"/>
            <a:ext cx="3822192" cy="1344975"/>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South Korea vs. </a:t>
            </a:r>
            <a:r>
              <a:rPr lang="en-US" sz="2800" dirty="0">
                <a:solidFill>
                  <a:schemeClr val="bg1"/>
                </a:solidFill>
              </a:rPr>
              <a:t>Okanagan</a:t>
            </a:r>
            <a:r>
              <a:rPr lang="en-US" sz="2800" kern="1200" dirty="0">
                <a:solidFill>
                  <a:schemeClr val="bg1"/>
                </a:solidFill>
                <a:latin typeface="+mj-lt"/>
                <a:ea typeface="+mj-ea"/>
                <a:cs typeface="+mj-cs"/>
              </a:rPr>
              <a:t> Climate Comparison</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210C6F-C0AF-C442-9209-C309F70628F2}"/>
              </a:ext>
            </a:extLst>
          </p:cNvPr>
          <p:cNvSpPr txBox="1"/>
          <p:nvPr/>
        </p:nvSpPr>
        <p:spPr>
          <a:xfrm>
            <a:off x="566928" y="2391712"/>
            <a:ext cx="3822192" cy="349940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solidFill>
                  <a:schemeClr val="bg1"/>
                </a:solidFill>
              </a:rPr>
              <a:t>Despite being thousands of miles away on two separate continents, the average temperatures throughout the year are quite similar. </a:t>
            </a:r>
          </a:p>
          <a:p>
            <a:pPr indent="-228600">
              <a:lnSpc>
                <a:spcPct val="90000"/>
              </a:lnSpc>
              <a:spcAft>
                <a:spcPts val="600"/>
              </a:spcAft>
              <a:buFont typeface="Arial" panose="020B0604020202020204" pitchFamily="34" charset="0"/>
              <a:buChar char="•"/>
            </a:pPr>
            <a:r>
              <a:rPr lang="en-US" sz="2000" dirty="0">
                <a:solidFill>
                  <a:schemeClr val="bg1"/>
                </a:solidFill>
              </a:rPr>
              <a:t>South Korea tends to have rain in the summers and dryer winters.</a:t>
            </a:r>
          </a:p>
          <a:p>
            <a:pPr indent="-228600">
              <a:lnSpc>
                <a:spcPct val="90000"/>
              </a:lnSpc>
              <a:spcAft>
                <a:spcPts val="600"/>
              </a:spcAft>
              <a:buFont typeface="Arial" panose="020B0604020202020204" pitchFamily="34" charset="0"/>
              <a:buChar char="•"/>
            </a:pPr>
            <a:r>
              <a:rPr lang="en-US" sz="2000" dirty="0">
                <a:solidFill>
                  <a:schemeClr val="bg1"/>
                </a:solidFill>
              </a:rPr>
              <a:t>The Okanagan tends to have rain in the winters and dryer summers.</a:t>
            </a:r>
          </a:p>
          <a:p>
            <a:pPr>
              <a:lnSpc>
                <a:spcPct val="90000"/>
              </a:lnSpc>
              <a:spcAft>
                <a:spcPts val="600"/>
              </a:spcAft>
            </a:pPr>
            <a:endParaRPr lang="en-US" sz="2000" dirty="0">
              <a:solidFill>
                <a:schemeClr val="bg1"/>
              </a:solidFill>
            </a:endParaRPr>
          </a:p>
        </p:txBody>
      </p:sp>
      <p:pic>
        <p:nvPicPr>
          <p:cNvPr id="5" name="Content Placeholder 4" descr="Chart, line chart&#10;&#10;Description automatically generated">
            <a:extLst>
              <a:ext uri="{FF2B5EF4-FFF2-40B4-BE49-F238E27FC236}">
                <a16:creationId xmlns:a16="http://schemas.microsoft.com/office/drawing/2014/main" id="{88B66CCA-D36A-774E-8B78-BFA85A98451C}"/>
              </a:ext>
            </a:extLst>
          </p:cNvPr>
          <p:cNvPicPr>
            <a:picLocks noGrp="1" noChangeAspect="1"/>
          </p:cNvPicPr>
          <p:nvPr>
            <p:ph idx="1"/>
          </p:nvPr>
        </p:nvPicPr>
        <p:blipFill>
          <a:blip r:embed="rId2"/>
          <a:stretch>
            <a:fillRect/>
          </a:stretch>
        </p:blipFill>
        <p:spPr>
          <a:xfrm>
            <a:off x="5110716" y="1232101"/>
            <a:ext cx="6596652" cy="4238348"/>
          </a:xfrm>
          <a:prstGeom prst="rect">
            <a:avLst/>
          </a:prstGeom>
        </p:spPr>
      </p:pic>
    </p:spTree>
    <p:extLst>
      <p:ext uri="{BB962C8B-B14F-4D97-AF65-F5344CB8AC3E}">
        <p14:creationId xmlns:p14="http://schemas.microsoft.com/office/powerpoint/2010/main" val="119586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191A1A6-53FF-0146-9A20-C2986C554669}"/>
              </a:ext>
            </a:extLst>
          </p:cNvPr>
          <p:cNvSpPr txBox="1"/>
          <p:nvPr/>
        </p:nvSpPr>
        <p:spPr>
          <a:xfrm>
            <a:off x="947447" y="2799889"/>
            <a:ext cx="4933490" cy="2987543"/>
          </a:xfrm>
          <a:prstGeom prst="rect">
            <a:avLst/>
          </a:prstGeom>
        </p:spPr>
        <p:txBody>
          <a:bodyPr vert="horz" lIns="91440" tIns="45720" rIns="91440" bIns="45720" rtlCol="0" anchor="t">
            <a:normAutofit/>
          </a:bodyPr>
          <a:lstStyle/>
          <a:p>
            <a:pPr>
              <a:lnSpc>
                <a:spcPct val="90000"/>
              </a:lnSpc>
              <a:spcAft>
                <a:spcPts val="600"/>
              </a:spcAft>
            </a:pPr>
            <a:r>
              <a:rPr lang="en-US" sz="1600" dirty="0">
                <a:solidFill>
                  <a:srgbClr val="FFFFFF"/>
                </a:solidFill>
              </a:rPr>
              <a:t>Working towards year-round production in Western Canada shows that November, December, and January have significant lows in monthly hours of sunlight. These months may require supplemental lighting in order to have winter crops flourish under cover during these cloud covered months.</a:t>
            </a:r>
          </a:p>
          <a:p>
            <a:pPr>
              <a:lnSpc>
                <a:spcPct val="90000"/>
              </a:lnSpc>
              <a:spcAft>
                <a:spcPts val="600"/>
              </a:spcAft>
            </a:pPr>
            <a:r>
              <a:rPr lang="en-US" sz="1600" dirty="0">
                <a:solidFill>
                  <a:srgbClr val="FFFFFF"/>
                </a:solidFill>
              </a:rPr>
              <a:t>Due to the higher latitude in Canada, most crop growing areas have 1.5 hours less of light per day during the winter solstice and consequently 1.5 hours more sunlight during the summer solstice</a:t>
            </a:r>
            <a:r>
              <a:rPr lang="en-US" sz="1400" dirty="0">
                <a:solidFill>
                  <a:srgbClr val="FFFFFF"/>
                </a:solidFill>
              </a:rPr>
              <a:t>.</a:t>
            </a:r>
          </a:p>
        </p:txBody>
      </p:sp>
      <p:pic>
        <p:nvPicPr>
          <p:cNvPr id="7" name="Picture 6" descr="Chart, line chart&#10;&#10;Description automatically generated">
            <a:extLst>
              <a:ext uri="{FF2B5EF4-FFF2-40B4-BE49-F238E27FC236}">
                <a16:creationId xmlns:a16="http://schemas.microsoft.com/office/drawing/2014/main" id="{CF588CD7-E2AF-5445-899C-52B8B3961141}"/>
              </a:ext>
            </a:extLst>
          </p:cNvPr>
          <p:cNvPicPr>
            <a:picLocks noChangeAspect="1"/>
          </p:cNvPicPr>
          <p:nvPr/>
        </p:nvPicPr>
        <p:blipFill>
          <a:blip r:embed="rId2"/>
          <a:stretch>
            <a:fillRect/>
          </a:stretch>
        </p:blipFill>
        <p:spPr>
          <a:xfrm>
            <a:off x="6842761" y="1101149"/>
            <a:ext cx="4855464" cy="2282067"/>
          </a:xfrm>
          <a:prstGeom prst="rect">
            <a:avLst/>
          </a:prstGeom>
        </p:spPr>
      </p:pic>
      <p:pic>
        <p:nvPicPr>
          <p:cNvPr id="5" name="Picture 4" descr="Chart, line chart&#10;&#10;Description automatically generated">
            <a:extLst>
              <a:ext uri="{FF2B5EF4-FFF2-40B4-BE49-F238E27FC236}">
                <a16:creationId xmlns:a16="http://schemas.microsoft.com/office/drawing/2014/main" id="{98B7156A-E7C7-3F46-AB9D-3F9C11611DCC}"/>
              </a:ext>
            </a:extLst>
          </p:cNvPr>
          <p:cNvPicPr>
            <a:picLocks noChangeAspect="1"/>
          </p:cNvPicPr>
          <p:nvPr/>
        </p:nvPicPr>
        <p:blipFill>
          <a:blip r:embed="rId3"/>
          <a:stretch>
            <a:fillRect/>
          </a:stretch>
        </p:blipFill>
        <p:spPr>
          <a:xfrm>
            <a:off x="6842761" y="3773546"/>
            <a:ext cx="4855464" cy="2209236"/>
          </a:xfrm>
          <a:prstGeom prst="rect">
            <a:avLst/>
          </a:prstGeom>
        </p:spPr>
      </p:pic>
      <p:sp>
        <p:nvSpPr>
          <p:cNvPr id="26" name="TextBox 25">
            <a:extLst>
              <a:ext uri="{FF2B5EF4-FFF2-40B4-BE49-F238E27FC236}">
                <a16:creationId xmlns:a16="http://schemas.microsoft.com/office/drawing/2014/main" id="{D9A7D677-0F99-1343-8707-4F327F941DB4}"/>
              </a:ext>
            </a:extLst>
          </p:cNvPr>
          <p:cNvSpPr txBox="1"/>
          <p:nvPr/>
        </p:nvSpPr>
        <p:spPr>
          <a:xfrm>
            <a:off x="1369518" y="1605641"/>
            <a:ext cx="3823063" cy="584775"/>
          </a:xfrm>
          <a:prstGeom prst="rect">
            <a:avLst/>
          </a:prstGeom>
          <a:noFill/>
        </p:spPr>
        <p:txBody>
          <a:bodyPr wrap="square" rtlCol="0">
            <a:spAutoFit/>
          </a:bodyPr>
          <a:lstStyle/>
          <a:p>
            <a:pPr algn="ctr"/>
            <a:r>
              <a:rPr lang="en-US" sz="3200" dirty="0">
                <a:solidFill>
                  <a:schemeClr val="bg1"/>
                </a:solidFill>
              </a:rPr>
              <a:t>Sunlight</a:t>
            </a:r>
            <a:r>
              <a:rPr lang="en-US" dirty="0">
                <a:solidFill>
                  <a:schemeClr val="bg1"/>
                </a:solidFill>
              </a:rPr>
              <a:t> </a:t>
            </a:r>
            <a:r>
              <a:rPr lang="en-US" sz="3200" dirty="0">
                <a:solidFill>
                  <a:schemeClr val="bg1"/>
                </a:solidFill>
              </a:rPr>
              <a:t>Comparison</a:t>
            </a:r>
          </a:p>
        </p:txBody>
      </p:sp>
      <p:sp>
        <p:nvSpPr>
          <p:cNvPr id="27" name="TextBox 26">
            <a:extLst>
              <a:ext uri="{FF2B5EF4-FFF2-40B4-BE49-F238E27FC236}">
                <a16:creationId xmlns:a16="http://schemas.microsoft.com/office/drawing/2014/main" id="{694CC268-2E2F-114E-A9E1-AC2E00BDDC58}"/>
              </a:ext>
            </a:extLst>
          </p:cNvPr>
          <p:cNvSpPr txBox="1"/>
          <p:nvPr/>
        </p:nvSpPr>
        <p:spPr>
          <a:xfrm>
            <a:off x="10394544" y="3753052"/>
            <a:ext cx="783069" cy="276999"/>
          </a:xfrm>
          <a:prstGeom prst="rect">
            <a:avLst/>
          </a:prstGeom>
          <a:noFill/>
        </p:spPr>
        <p:txBody>
          <a:bodyPr wrap="square" rtlCol="0">
            <a:spAutoFit/>
          </a:bodyPr>
          <a:lstStyle/>
          <a:p>
            <a:r>
              <a:rPr lang="en-US" sz="1200" dirty="0"/>
              <a:t>Seoul</a:t>
            </a:r>
          </a:p>
        </p:txBody>
      </p:sp>
      <p:sp>
        <p:nvSpPr>
          <p:cNvPr id="28" name="TextBox 27">
            <a:extLst>
              <a:ext uri="{FF2B5EF4-FFF2-40B4-BE49-F238E27FC236}">
                <a16:creationId xmlns:a16="http://schemas.microsoft.com/office/drawing/2014/main" id="{F59FFFE3-0174-2C47-BEB7-27D9CB41F809}"/>
              </a:ext>
            </a:extLst>
          </p:cNvPr>
          <p:cNvSpPr txBox="1"/>
          <p:nvPr/>
        </p:nvSpPr>
        <p:spPr>
          <a:xfrm>
            <a:off x="10420318" y="1091702"/>
            <a:ext cx="731520" cy="276999"/>
          </a:xfrm>
          <a:prstGeom prst="rect">
            <a:avLst/>
          </a:prstGeom>
          <a:noFill/>
        </p:spPr>
        <p:txBody>
          <a:bodyPr wrap="square" rtlCol="0">
            <a:spAutoFit/>
          </a:bodyPr>
          <a:lstStyle/>
          <a:p>
            <a:r>
              <a:rPr lang="en-US" sz="1200" dirty="0"/>
              <a:t>Kelowna</a:t>
            </a:r>
          </a:p>
        </p:txBody>
      </p:sp>
    </p:spTree>
    <p:extLst>
      <p:ext uri="{BB962C8B-B14F-4D97-AF65-F5344CB8AC3E}">
        <p14:creationId xmlns:p14="http://schemas.microsoft.com/office/powerpoint/2010/main" val="399261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349B49-BC7A-5B45-96AB-9C6C09E9BE6D}"/>
              </a:ext>
            </a:extLst>
          </p:cNvPr>
          <p:cNvPicPr>
            <a:picLocks noChangeAspect="1"/>
          </p:cNvPicPr>
          <p:nvPr/>
        </p:nvPicPr>
        <p:blipFill rotWithShape="1">
          <a:blip r:embed="rId2"/>
          <a:srcRect l="611" r="20078"/>
          <a:stretch/>
        </p:blipFill>
        <p:spPr>
          <a:xfrm>
            <a:off x="1" y="10"/>
            <a:ext cx="9203820"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5A95BB-D11A-8142-AA89-E838863CD8A7}"/>
              </a:ext>
            </a:extLst>
          </p:cNvPr>
          <p:cNvSpPr>
            <a:spLocks noGrp="1"/>
          </p:cNvSpPr>
          <p:nvPr>
            <p:ph type="title"/>
          </p:nvPr>
        </p:nvSpPr>
        <p:spPr>
          <a:xfrm>
            <a:off x="7531610" y="534284"/>
            <a:ext cx="3822189" cy="1899912"/>
          </a:xfrm>
        </p:spPr>
        <p:txBody>
          <a:bodyPr>
            <a:normAutofit/>
          </a:bodyPr>
          <a:lstStyle/>
          <a:p>
            <a:r>
              <a:rPr lang="en-US" sz="4000" dirty="0"/>
              <a:t>Promote Growth</a:t>
            </a:r>
          </a:p>
        </p:txBody>
      </p:sp>
      <p:sp>
        <p:nvSpPr>
          <p:cNvPr id="3" name="Content Placeholder 2">
            <a:extLst>
              <a:ext uri="{FF2B5EF4-FFF2-40B4-BE49-F238E27FC236}">
                <a16:creationId xmlns:a16="http://schemas.microsoft.com/office/drawing/2014/main" id="{F2CEB92E-2D7A-C442-8C86-392008E27069}"/>
              </a:ext>
            </a:extLst>
          </p:cNvPr>
          <p:cNvSpPr>
            <a:spLocks noGrp="1"/>
          </p:cNvSpPr>
          <p:nvPr>
            <p:ph idx="1"/>
          </p:nvPr>
        </p:nvSpPr>
        <p:spPr>
          <a:xfrm>
            <a:off x="7531610" y="2434201"/>
            <a:ext cx="3822189" cy="3742762"/>
          </a:xfrm>
        </p:spPr>
        <p:txBody>
          <a:bodyPr>
            <a:normAutofit/>
          </a:bodyPr>
          <a:lstStyle/>
          <a:p>
            <a:pPr marL="0" indent="0">
              <a:buNone/>
            </a:pPr>
            <a:r>
              <a:rPr lang="en-US" sz="2000" dirty="0"/>
              <a:t>Part 1: </a:t>
            </a:r>
          </a:p>
          <a:p>
            <a:pPr marL="0" indent="0">
              <a:buNone/>
            </a:pPr>
            <a:r>
              <a:rPr lang="en-US" sz="2000" dirty="0"/>
              <a:t>Introduction to Canada’s Food Self-Reliance Concerns</a:t>
            </a:r>
          </a:p>
          <a:p>
            <a:pPr marL="0" indent="0">
              <a:buNone/>
            </a:pPr>
            <a:r>
              <a:rPr lang="en-US" sz="2000" dirty="0"/>
              <a:t>Part 2:</a:t>
            </a:r>
          </a:p>
          <a:p>
            <a:pPr marL="0" indent="0">
              <a:buNone/>
            </a:pPr>
            <a:r>
              <a:rPr lang="en-US" sz="2000" dirty="0"/>
              <a:t>Examining South Korea’s Year-Round Food Production Using High Tunnels</a:t>
            </a:r>
          </a:p>
          <a:p>
            <a:pPr marL="0" indent="0">
              <a:buNone/>
            </a:pPr>
            <a:r>
              <a:rPr lang="en-US" sz="2000" dirty="0"/>
              <a:t>Part 3:</a:t>
            </a:r>
          </a:p>
          <a:p>
            <a:pPr marL="0" indent="0">
              <a:buNone/>
            </a:pPr>
            <a:r>
              <a:rPr lang="en-US" sz="2000" dirty="0"/>
              <a:t>Creating A New Farming Culture in Canada</a:t>
            </a:r>
          </a:p>
          <a:p>
            <a:endParaRPr lang="en-US" sz="2000" dirty="0"/>
          </a:p>
          <a:p>
            <a:pPr marL="0" indent="0">
              <a:buNone/>
            </a:pPr>
            <a:endParaRPr lang="en-US" sz="2000" dirty="0"/>
          </a:p>
        </p:txBody>
      </p:sp>
    </p:spTree>
    <p:extLst>
      <p:ext uri="{BB962C8B-B14F-4D97-AF65-F5344CB8AC3E}">
        <p14:creationId xmlns:p14="http://schemas.microsoft.com/office/powerpoint/2010/main" val="191407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5019E-A979-B441-9676-D2712A139B2B}"/>
              </a:ext>
            </a:extLst>
          </p:cNvPr>
          <p:cNvSpPr>
            <a:spLocks noGrp="1"/>
          </p:cNvSpPr>
          <p:nvPr>
            <p:ph type="title"/>
          </p:nvPr>
        </p:nvSpPr>
        <p:spPr>
          <a:xfrm>
            <a:off x="764722" y="584786"/>
            <a:ext cx="3476625" cy="863130"/>
          </a:xfrm>
        </p:spPr>
        <p:txBody>
          <a:bodyPr vert="horz" lIns="91440" tIns="45720" rIns="91440" bIns="45720" rtlCol="0" anchor="ctr">
            <a:normAutofit/>
          </a:bodyPr>
          <a:lstStyle/>
          <a:p>
            <a:pPr algn="ctr"/>
            <a:r>
              <a:rPr lang="en-US" sz="3200" kern="1200" dirty="0">
                <a:solidFill>
                  <a:srgbClr val="FFFFFF"/>
                </a:solidFill>
                <a:latin typeface="+mj-lt"/>
                <a:ea typeface="+mj-ea"/>
                <a:cs typeface="+mj-cs"/>
              </a:rPr>
              <a:t>Geothermal Heat?</a:t>
            </a:r>
          </a:p>
        </p:txBody>
      </p:sp>
      <p:pic>
        <p:nvPicPr>
          <p:cNvPr id="8" name="Picture 7" descr="Map&#10;&#10;Description automatically generated">
            <a:extLst>
              <a:ext uri="{FF2B5EF4-FFF2-40B4-BE49-F238E27FC236}">
                <a16:creationId xmlns:a16="http://schemas.microsoft.com/office/drawing/2014/main" id="{D638F7EA-0B48-9343-BD65-58712B284878}"/>
              </a:ext>
            </a:extLst>
          </p:cNvPr>
          <p:cNvPicPr>
            <a:picLocks noChangeAspect="1"/>
          </p:cNvPicPr>
          <p:nvPr/>
        </p:nvPicPr>
        <p:blipFill>
          <a:blip r:embed="rId2"/>
          <a:stretch>
            <a:fillRect/>
          </a:stretch>
        </p:blipFill>
        <p:spPr>
          <a:xfrm>
            <a:off x="5153822" y="1016351"/>
            <a:ext cx="6553545" cy="4833239"/>
          </a:xfrm>
          <a:prstGeom prst="rect">
            <a:avLst/>
          </a:prstGeom>
        </p:spPr>
      </p:pic>
      <p:sp>
        <p:nvSpPr>
          <p:cNvPr id="9" name="TextBox 8">
            <a:extLst>
              <a:ext uri="{FF2B5EF4-FFF2-40B4-BE49-F238E27FC236}">
                <a16:creationId xmlns:a16="http://schemas.microsoft.com/office/drawing/2014/main" id="{A038AC94-A409-CD45-9ACB-F0C78D17878E}"/>
              </a:ext>
            </a:extLst>
          </p:cNvPr>
          <p:cNvSpPr txBox="1"/>
          <p:nvPr/>
        </p:nvSpPr>
        <p:spPr>
          <a:xfrm>
            <a:off x="578820" y="1414040"/>
            <a:ext cx="3848431" cy="4031873"/>
          </a:xfrm>
          <a:prstGeom prst="rect">
            <a:avLst/>
          </a:prstGeom>
          <a:noFill/>
        </p:spPr>
        <p:txBody>
          <a:bodyPr wrap="square" rtlCol="0">
            <a:spAutoFit/>
          </a:bodyPr>
          <a:lstStyle/>
          <a:p>
            <a:r>
              <a:rPr lang="en-US" sz="1600" dirty="0">
                <a:solidFill>
                  <a:schemeClr val="bg1"/>
                </a:solidFill>
              </a:rPr>
              <a:t>Canada has an abundance of natural resources to support heating crops throughout the winter. Cheap natural gas, electrical heat, and possibly geothermal heating may provide the necessary heating requirements during the coldest months of the year. </a:t>
            </a:r>
          </a:p>
          <a:p>
            <a:endParaRPr lang="en-US" sz="1600" dirty="0">
              <a:solidFill>
                <a:schemeClr val="bg1"/>
              </a:solidFill>
            </a:endParaRPr>
          </a:p>
          <a:p>
            <a:r>
              <a:rPr lang="en-US" sz="1600" dirty="0">
                <a:solidFill>
                  <a:schemeClr val="bg1"/>
                </a:solidFill>
              </a:rPr>
              <a:t>Underground heat transfer uses PVC pipe and Clay pipes at 50cm and 80 cm underground to recover some of the heat that gets transferred to the earth under the high tunnel. During the Spring and Fall seasons, this heat transfer technology could help keep the temperatures from falling off during the colder hours of the night. </a:t>
            </a:r>
          </a:p>
        </p:txBody>
      </p:sp>
    </p:spTree>
    <p:extLst>
      <p:ext uri="{BB962C8B-B14F-4D97-AF65-F5344CB8AC3E}">
        <p14:creationId xmlns:p14="http://schemas.microsoft.com/office/powerpoint/2010/main" val="415197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5B0EF-A7DF-594A-B30F-549363699A64}"/>
              </a:ext>
            </a:extLst>
          </p:cNvPr>
          <p:cNvSpPr>
            <a:spLocks noGrp="1"/>
          </p:cNvSpPr>
          <p:nvPr>
            <p:ph type="title"/>
          </p:nvPr>
        </p:nvSpPr>
        <p:spPr>
          <a:xfrm>
            <a:off x="539496" y="832597"/>
            <a:ext cx="3916680" cy="1156656"/>
          </a:xfrm>
        </p:spPr>
        <p:txBody>
          <a:bodyPr vert="horz" lIns="91440" tIns="45720" rIns="91440" bIns="45720" rtlCol="0" anchor="ctr">
            <a:normAutofit/>
          </a:bodyPr>
          <a:lstStyle/>
          <a:p>
            <a:pPr algn="ctr"/>
            <a:r>
              <a:rPr lang="en-US" sz="2800" kern="1200" dirty="0">
                <a:solidFill>
                  <a:schemeClr val="bg1"/>
                </a:solidFill>
                <a:latin typeface="+mj-lt"/>
                <a:ea typeface="+mj-ea"/>
                <a:cs typeface="+mj-cs"/>
              </a:rPr>
              <a:t>CO2 Supply Technology</a:t>
            </a:r>
            <a:r>
              <a:rPr lang="en-US" sz="3600" kern="1200" dirty="0">
                <a:solidFill>
                  <a:schemeClr val="bg1"/>
                </a:solidFill>
                <a:latin typeface="+mj-lt"/>
                <a:ea typeface="+mj-ea"/>
                <a:cs typeface="+mj-cs"/>
              </a:rPr>
              <a:t/>
            </a:r>
            <a:br>
              <a:rPr lang="en-US" sz="3600" kern="1200" dirty="0">
                <a:solidFill>
                  <a:schemeClr val="bg1"/>
                </a:solidFill>
                <a:latin typeface="+mj-lt"/>
                <a:ea typeface="+mj-ea"/>
                <a:cs typeface="+mj-cs"/>
              </a:rPr>
            </a:br>
            <a:r>
              <a:rPr lang="en-US" sz="2000" kern="1200" dirty="0">
                <a:solidFill>
                  <a:schemeClr val="bg1"/>
                </a:solidFill>
                <a:latin typeface="+mj-lt"/>
                <a:ea typeface="+mj-ea"/>
                <a:cs typeface="+mj-cs"/>
              </a:rPr>
              <a:t>It’s a Plant NUTRIENT</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7F7B96D-A43A-1D4F-8043-23D87E7859F2}"/>
              </a:ext>
            </a:extLst>
          </p:cNvPr>
          <p:cNvSpPr txBox="1"/>
          <p:nvPr/>
        </p:nvSpPr>
        <p:spPr>
          <a:xfrm>
            <a:off x="484632" y="2173556"/>
            <a:ext cx="4026408" cy="3773010"/>
          </a:xfrm>
          <a:prstGeom prst="rect">
            <a:avLst/>
          </a:prstGeom>
        </p:spPr>
        <p:txBody>
          <a:bodyPr vert="horz" lIns="91440" tIns="45720" rIns="91440" bIns="45720" rtlCol="0">
            <a:normAutofit lnSpcReduction="10000"/>
          </a:bodyPr>
          <a:lstStyle/>
          <a:p>
            <a:pPr>
              <a:lnSpc>
                <a:spcPct val="90000"/>
              </a:lnSpc>
              <a:spcAft>
                <a:spcPts val="600"/>
              </a:spcAft>
            </a:pPr>
            <a:r>
              <a:rPr lang="en-US" dirty="0">
                <a:solidFill>
                  <a:schemeClr val="bg1"/>
                </a:solidFill>
              </a:rPr>
              <a:t>CO2 is critical for crop growth and improving crop yields. The closed system of the high tunnel allows for additional supply of CO2 which is beneficial in many ways including:</a:t>
            </a:r>
          </a:p>
          <a:p>
            <a:pPr marL="285750" indent="-228600">
              <a:lnSpc>
                <a:spcPct val="90000"/>
              </a:lnSpc>
              <a:spcAft>
                <a:spcPts val="600"/>
              </a:spcAft>
              <a:buFont typeface="Arial" panose="020B0604020202020204" pitchFamily="34" charset="0"/>
              <a:buChar char="•"/>
            </a:pPr>
            <a:r>
              <a:rPr lang="en-US" dirty="0">
                <a:solidFill>
                  <a:schemeClr val="bg1"/>
                </a:solidFill>
              </a:rPr>
              <a:t>Increase in photosynthesis, growth rates, and biomass production</a:t>
            </a:r>
          </a:p>
          <a:p>
            <a:pPr marL="285750" indent="-228600">
              <a:lnSpc>
                <a:spcPct val="90000"/>
              </a:lnSpc>
              <a:spcAft>
                <a:spcPts val="600"/>
              </a:spcAft>
              <a:buFont typeface="Arial" panose="020B0604020202020204" pitchFamily="34" charset="0"/>
              <a:buChar char="•"/>
            </a:pPr>
            <a:r>
              <a:rPr lang="en-US" dirty="0">
                <a:solidFill>
                  <a:schemeClr val="bg1"/>
                </a:solidFill>
              </a:rPr>
              <a:t>Decreased harvest times</a:t>
            </a:r>
          </a:p>
          <a:p>
            <a:pPr marL="285750" indent="-228600">
              <a:lnSpc>
                <a:spcPct val="90000"/>
              </a:lnSpc>
              <a:spcAft>
                <a:spcPts val="600"/>
              </a:spcAft>
              <a:buFont typeface="Arial" panose="020B0604020202020204" pitchFamily="34" charset="0"/>
              <a:buChar char="•"/>
            </a:pPr>
            <a:r>
              <a:rPr lang="en-US" dirty="0">
                <a:solidFill>
                  <a:schemeClr val="bg1"/>
                </a:solidFill>
              </a:rPr>
              <a:t>Increased transpiration which increases water use efficiency</a:t>
            </a:r>
          </a:p>
          <a:p>
            <a:pPr marL="57150">
              <a:lnSpc>
                <a:spcPct val="90000"/>
              </a:lnSpc>
              <a:spcAft>
                <a:spcPts val="600"/>
              </a:spcAft>
            </a:pPr>
            <a:r>
              <a:rPr lang="en-CA" dirty="0">
                <a:solidFill>
                  <a:schemeClr val="bg1"/>
                </a:solidFill>
              </a:rPr>
              <a:t>Supplying 1,500ppm of CO₂ increases the yield of lettuces and spinaches by 150% and 177%, respectively, compared to controls.</a:t>
            </a:r>
          </a:p>
          <a:p>
            <a:pPr marL="57150">
              <a:lnSpc>
                <a:spcPct val="90000"/>
              </a:lnSpc>
              <a:spcAft>
                <a:spcPts val="600"/>
              </a:spcAft>
            </a:pPr>
            <a:endParaRPr lang="en-US" dirty="0">
              <a:solidFill>
                <a:schemeClr val="bg1"/>
              </a:solidFill>
            </a:endParaRPr>
          </a:p>
        </p:txBody>
      </p:sp>
      <p:pic>
        <p:nvPicPr>
          <p:cNvPr id="4" name="Picture 3">
            <a:extLst>
              <a:ext uri="{FF2B5EF4-FFF2-40B4-BE49-F238E27FC236}">
                <a16:creationId xmlns:a16="http://schemas.microsoft.com/office/drawing/2014/main" id="{4465D853-7003-6A42-9153-AE8241C1000F}"/>
              </a:ext>
            </a:extLst>
          </p:cNvPr>
          <p:cNvPicPr>
            <a:picLocks noChangeAspect="1"/>
          </p:cNvPicPr>
          <p:nvPr/>
        </p:nvPicPr>
        <p:blipFill>
          <a:blip r:embed="rId2"/>
          <a:stretch>
            <a:fillRect/>
          </a:stretch>
        </p:blipFill>
        <p:spPr>
          <a:xfrm>
            <a:off x="5110716" y="1067186"/>
            <a:ext cx="6596652" cy="4568179"/>
          </a:xfrm>
          <a:prstGeom prst="rect">
            <a:avLst/>
          </a:prstGeom>
        </p:spPr>
      </p:pic>
    </p:spTree>
    <p:extLst>
      <p:ext uri="{BB962C8B-B14F-4D97-AF65-F5344CB8AC3E}">
        <p14:creationId xmlns:p14="http://schemas.microsoft.com/office/powerpoint/2010/main" val="74913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C9569B-2D67-204A-9136-FE9DBE4CD3AD}"/>
              </a:ext>
            </a:extLst>
          </p:cNvPr>
          <p:cNvSpPr>
            <a:spLocks noGrp="1"/>
          </p:cNvSpPr>
          <p:nvPr>
            <p:ph type="title"/>
          </p:nvPr>
        </p:nvSpPr>
        <p:spPr>
          <a:xfrm>
            <a:off x="966952" y="1204108"/>
            <a:ext cx="2669406" cy="1591343"/>
          </a:xfrm>
        </p:spPr>
        <p:txBody>
          <a:bodyPr vert="horz" lIns="91440" tIns="45720" rIns="91440" bIns="45720" rtlCol="0" anchor="ctr">
            <a:normAutofit/>
          </a:bodyPr>
          <a:lstStyle/>
          <a:p>
            <a:r>
              <a:rPr lang="en-US" sz="2800" kern="1200" dirty="0">
                <a:solidFill>
                  <a:srgbClr val="FFFFFF"/>
                </a:solidFill>
                <a:latin typeface="+mj-lt"/>
                <a:ea typeface="+mj-ea"/>
                <a:cs typeface="+mj-cs"/>
              </a:rPr>
              <a:t>Cold Canada! </a:t>
            </a:r>
            <a:r>
              <a:rPr lang="en-US" sz="2400" kern="1200" dirty="0">
                <a:solidFill>
                  <a:srgbClr val="FFFFFF"/>
                </a:solidFill>
                <a:latin typeface="+mj-lt"/>
                <a:ea typeface="+mj-ea"/>
                <a:cs typeface="+mj-cs"/>
              </a:rPr>
              <a:t>Production in Norther</a:t>
            </a:r>
            <a:r>
              <a:rPr lang="en-US" sz="2400" dirty="0">
                <a:solidFill>
                  <a:srgbClr val="FFFFFF"/>
                </a:solidFill>
              </a:rPr>
              <a:t>n Canada under High Tunnels</a:t>
            </a:r>
            <a:endParaRPr lang="en-US" sz="2400" kern="1200" dirty="0">
              <a:solidFill>
                <a:srgbClr val="FFFFFF"/>
              </a:solidFill>
              <a:latin typeface="+mj-lt"/>
              <a:ea typeface="+mj-ea"/>
              <a:cs typeface="+mj-cs"/>
            </a:endParaRPr>
          </a:p>
        </p:txBody>
      </p:sp>
      <p:sp>
        <p:nvSpPr>
          <p:cNvPr id="7" name="TextBox 6">
            <a:extLst>
              <a:ext uri="{FF2B5EF4-FFF2-40B4-BE49-F238E27FC236}">
                <a16:creationId xmlns:a16="http://schemas.microsoft.com/office/drawing/2014/main" id="{2230C073-0FB9-694E-8877-68F79EA79FEE}"/>
              </a:ext>
            </a:extLst>
          </p:cNvPr>
          <p:cNvSpPr txBox="1"/>
          <p:nvPr/>
        </p:nvSpPr>
        <p:spPr>
          <a:xfrm>
            <a:off x="626175" y="3355130"/>
            <a:ext cx="3433757" cy="2427333"/>
          </a:xfrm>
          <a:prstGeom prst="rect">
            <a:avLst/>
          </a:prstGeom>
        </p:spPr>
        <p:txBody>
          <a:bodyPr vert="horz" lIns="91440" tIns="45720" rIns="91440" bIns="45720" rtlCol="0">
            <a:noAutofit/>
          </a:bodyPr>
          <a:lstStyle/>
          <a:p>
            <a:pPr>
              <a:lnSpc>
                <a:spcPct val="90000"/>
              </a:lnSpc>
              <a:spcAft>
                <a:spcPts val="600"/>
              </a:spcAft>
            </a:pPr>
            <a:r>
              <a:rPr lang="en-US" sz="1600" dirty="0"/>
              <a:t>Growing in the northern parts of Canada, the Prairies and Eastern Canada will present tougher growing conditions like Mongolia. With supplemental heating for the late winter, early spring, and fall seasons; two rounds of crop cycles of tomatoes and cucumbers are possible.  </a:t>
            </a:r>
          </a:p>
          <a:p>
            <a:pPr>
              <a:lnSpc>
                <a:spcPct val="90000"/>
              </a:lnSpc>
              <a:spcAft>
                <a:spcPts val="600"/>
              </a:spcAft>
            </a:pPr>
            <a:r>
              <a:rPr lang="en-US" sz="1600" dirty="0"/>
              <a:t>Production harvests can provide 6 to 8 months of fresh local produce each season.</a:t>
            </a:r>
          </a:p>
        </p:txBody>
      </p:sp>
      <p:pic>
        <p:nvPicPr>
          <p:cNvPr id="5" name="Content Placeholder 4" descr="Timeline&#10;&#10;Description automatically generated">
            <a:extLst>
              <a:ext uri="{FF2B5EF4-FFF2-40B4-BE49-F238E27FC236}">
                <a16:creationId xmlns:a16="http://schemas.microsoft.com/office/drawing/2014/main" id="{CEDB05EA-7C90-1B4C-B7DF-EC9C99FAF1BB}"/>
              </a:ext>
            </a:extLst>
          </p:cNvPr>
          <p:cNvPicPr>
            <a:picLocks noGrp="1" noChangeAspect="1"/>
          </p:cNvPicPr>
          <p:nvPr>
            <p:ph idx="1"/>
          </p:nvPr>
        </p:nvPicPr>
        <p:blipFill>
          <a:blip r:embed="rId2"/>
          <a:stretch>
            <a:fillRect/>
          </a:stretch>
        </p:blipFill>
        <p:spPr>
          <a:xfrm>
            <a:off x="4662102" y="1019684"/>
            <a:ext cx="6903723" cy="4695595"/>
          </a:xfrm>
          <a:prstGeom prst="rect">
            <a:avLst/>
          </a:prstGeom>
        </p:spPr>
      </p:pic>
    </p:spTree>
    <p:extLst>
      <p:ext uri="{BB962C8B-B14F-4D97-AF65-F5344CB8AC3E}">
        <p14:creationId xmlns:p14="http://schemas.microsoft.com/office/powerpoint/2010/main" val="192173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1BAD53-4E89-4F62-BBB7-26359763E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2756DA2-40EB-4C6F-B962-5822FFB54F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CA0002-3F44-D840-A6D5-DE7FCADA6A8E}"/>
              </a:ext>
            </a:extLst>
          </p:cNvPr>
          <p:cNvSpPr>
            <a:spLocks noGrp="1"/>
          </p:cNvSpPr>
          <p:nvPr>
            <p:ph type="title"/>
          </p:nvPr>
        </p:nvSpPr>
        <p:spPr>
          <a:xfrm>
            <a:off x="340128" y="313394"/>
            <a:ext cx="3739341" cy="1330839"/>
          </a:xfrm>
        </p:spPr>
        <p:txBody>
          <a:bodyPr vert="horz" lIns="91440" tIns="45720" rIns="91440" bIns="45720" rtlCol="0" anchor="ctr">
            <a:normAutofit/>
          </a:bodyPr>
          <a:lstStyle/>
          <a:p>
            <a:pPr algn="ctr"/>
            <a:r>
              <a:rPr lang="en-US" sz="3200" kern="1200" dirty="0">
                <a:solidFill>
                  <a:schemeClr val="tx1"/>
                </a:solidFill>
                <a:latin typeface="+mn-lt"/>
                <a:ea typeface="+mj-ea"/>
                <a:cs typeface="+mj-cs"/>
              </a:rPr>
              <a:t>Soil Quality </a:t>
            </a:r>
          </a:p>
        </p:txBody>
      </p:sp>
      <p:sp>
        <p:nvSpPr>
          <p:cNvPr id="5" name="TextBox 4">
            <a:extLst>
              <a:ext uri="{FF2B5EF4-FFF2-40B4-BE49-F238E27FC236}">
                <a16:creationId xmlns:a16="http://schemas.microsoft.com/office/drawing/2014/main" id="{22D7318F-B526-F64F-9BEB-1146FFD5FC81}"/>
              </a:ext>
            </a:extLst>
          </p:cNvPr>
          <p:cNvSpPr txBox="1"/>
          <p:nvPr/>
        </p:nvSpPr>
        <p:spPr>
          <a:xfrm>
            <a:off x="340128" y="1522486"/>
            <a:ext cx="4289367" cy="4596105"/>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2600" dirty="0"/>
              <a:t>Regenerative Agriculture Principles </a:t>
            </a:r>
          </a:p>
          <a:p>
            <a:pPr marL="171450" indent="-228600">
              <a:lnSpc>
                <a:spcPct val="90000"/>
              </a:lnSpc>
              <a:spcAft>
                <a:spcPts val="600"/>
              </a:spcAft>
              <a:buFont typeface="Arial" panose="020B0604020202020204" pitchFamily="34" charset="0"/>
              <a:buChar char="•"/>
            </a:pPr>
            <a:r>
              <a:rPr lang="en-US" dirty="0"/>
              <a:t>No-Till Agriculture and Reduced Soil Disturbances</a:t>
            </a:r>
          </a:p>
          <a:p>
            <a:pPr marL="171450" indent="-228600">
              <a:lnSpc>
                <a:spcPct val="90000"/>
              </a:lnSpc>
              <a:spcAft>
                <a:spcPts val="600"/>
              </a:spcAft>
              <a:buFont typeface="Arial" panose="020B0604020202020204" pitchFamily="34" charset="0"/>
              <a:buChar char="•"/>
            </a:pPr>
            <a:r>
              <a:rPr lang="en-US" dirty="0"/>
              <a:t>Keep the Soil Covered</a:t>
            </a:r>
          </a:p>
          <a:p>
            <a:pPr marL="171450" indent="-228600">
              <a:lnSpc>
                <a:spcPct val="90000"/>
              </a:lnSpc>
              <a:spcAft>
                <a:spcPts val="600"/>
              </a:spcAft>
              <a:buFont typeface="Arial" panose="020B0604020202020204" pitchFamily="34" charset="0"/>
              <a:buChar char="•"/>
            </a:pPr>
            <a:r>
              <a:rPr lang="en-US" dirty="0"/>
              <a:t>Keep Living Roots in the Soil</a:t>
            </a:r>
          </a:p>
          <a:p>
            <a:pPr marL="171450" indent="-228600">
              <a:lnSpc>
                <a:spcPct val="90000"/>
              </a:lnSpc>
              <a:spcAft>
                <a:spcPts val="600"/>
              </a:spcAft>
              <a:buFont typeface="Arial" panose="020B0604020202020204" pitchFamily="34" charset="0"/>
              <a:buChar char="•"/>
            </a:pPr>
            <a:r>
              <a:rPr lang="en-US" dirty="0"/>
              <a:t>Diversify the Crops </a:t>
            </a:r>
          </a:p>
          <a:p>
            <a:pPr marL="171450" indent="-228600">
              <a:lnSpc>
                <a:spcPct val="90000"/>
              </a:lnSpc>
              <a:spcAft>
                <a:spcPts val="600"/>
              </a:spcAft>
              <a:buFont typeface="Arial" panose="020B0604020202020204" pitchFamily="34" charset="0"/>
              <a:buChar char="•"/>
            </a:pPr>
            <a:r>
              <a:rPr lang="en-US" dirty="0"/>
              <a:t>Integrate Animals Back into the System</a:t>
            </a:r>
          </a:p>
          <a:p>
            <a:pPr>
              <a:lnSpc>
                <a:spcPct val="90000"/>
              </a:lnSpc>
              <a:spcAft>
                <a:spcPts val="600"/>
              </a:spcAft>
            </a:pPr>
            <a:r>
              <a:rPr lang="en-US" sz="2600" dirty="0"/>
              <a:t>Korean Natural Farming Principles</a:t>
            </a:r>
          </a:p>
          <a:p>
            <a:pPr marL="171450" indent="-228600">
              <a:lnSpc>
                <a:spcPct val="90000"/>
              </a:lnSpc>
              <a:spcAft>
                <a:spcPts val="600"/>
              </a:spcAft>
              <a:buFont typeface="Arial" panose="020B0604020202020204" pitchFamily="34" charset="0"/>
              <a:buChar char="•"/>
            </a:pPr>
            <a:r>
              <a:rPr lang="en-US" dirty="0"/>
              <a:t>Use Nutrients in the Seeds</a:t>
            </a:r>
          </a:p>
          <a:p>
            <a:pPr marL="171450" indent="-228600">
              <a:lnSpc>
                <a:spcPct val="90000"/>
              </a:lnSpc>
              <a:spcAft>
                <a:spcPts val="600"/>
              </a:spcAft>
              <a:buFont typeface="Arial" panose="020B0604020202020204" pitchFamily="34" charset="0"/>
              <a:buChar char="•"/>
            </a:pPr>
            <a:r>
              <a:rPr lang="en-US" dirty="0"/>
              <a:t>Use indigenous microorganisms (IMO’s)</a:t>
            </a:r>
          </a:p>
          <a:p>
            <a:pPr marL="171450" indent="-228600">
              <a:lnSpc>
                <a:spcPct val="90000"/>
              </a:lnSpc>
              <a:spcAft>
                <a:spcPts val="600"/>
              </a:spcAft>
              <a:buFont typeface="Arial" panose="020B0604020202020204" pitchFamily="34" charset="0"/>
              <a:buChar char="•"/>
            </a:pPr>
            <a:r>
              <a:rPr lang="en-US" dirty="0"/>
              <a:t>Using Fewer Inputs to Maximize Inborn Potential</a:t>
            </a:r>
          </a:p>
          <a:p>
            <a:pPr marL="171450" indent="-228600">
              <a:lnSpc>
                <a:spcPct val="90000"/>
              </a:lnSpc>
              <a:spcAft>
                <a:spcPts val="600"/>
              </a:spcAft>
              <a:buFont typeface="Arial" panose="020B0604020202020204" pitchFamily="34" charset="0"/>
              <a:buChar char="•"/>
            </a:pPr>
            <a:r>
              <a:rPr lang="en-US" dirty="0"/>
              <a:t>Avoid Commercial Fertilizers and Pesticides</a:t>
            </a:r>
          </a:p>
          <a:p>
            <a:pPr marL="171450" indent="-228600">
              <a:lnSpc>
                <a:spcPct val="90000"/>
              </a:lnSpc>
              <a:spcAft>
                <a:spcPts val="600"/>
              </a:spcAft>
              <a:buFont typeface="Arial" panose="020B0604020202020204" pitchFamily="34" charset="0"/>
              <a:buChar char="•"/>
            </a:pPr>
            <a:r>
              <a:rPr lang="en-US" dirty="0"/>
              <a:t>NO Till, NO Livestock Waste</a:t>
            </a:r>
          </a:p>
          <a:p>
            <a:pPr>
              <a:lnSpc>
                <a:spcPct val="90000"/>
              </a:lnSpc>
              <a:spcAft>
                <a:spcPts val="600"/>
              </a:spcAft>
            </a:pPr>
            <a:r>
              <a:rPr lang="en-US" sz="2100" dirty="0"/>
              <a:t>Think Organic, Non-GMO, High Yields, More Nutrition, Lower Costs to Farmers!</a:t>
            </a:r>
          </a:p>
          <a:p>
            <a:pPr marL="171450" indent="-228600">
              <a:lnSpc>
                <a:spcPct val="90000"/>
              </a:lnSpc>
              <a:spcAft>
                <a:spcPts val="600"/>
              </a:spcAft>
              <a:buFont typeface="Arial" panose="020B0604020202020204" pitchFamily="34" charset="0"/>
              <a:buChar char="•"/>
            </a:pPr>
            <a:endParaRPr lang="en-US" sz="1100" dirty="0"/>
          </a:p>
          <a:p>
            <a:pPr marL="171450"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pic>
        <p:nvPicPr>
          <p:cNvPr id="4" name="Picture 3">
            <a:extLst>
              <a:ext uri="{FF2B5EF4-FFF2-40B4-BE49-F238E27FC236}">
                <a16:creationId xmlns:a16="http://schemas.microsoft.com/office/drawing/2014/main" id="{F42013D6-5B8C-4D40-A557-AE712B6BCD83}"/>
              </a:ext>
            </a:extLst>
          </p:cNvPr>
          <p:cNvPicPr>
            <a:picLocks noChangeAspect="1"/>
          </p:cNvPicPr>
          <p:nvPr/>
        </p:nvPicPr>
        <p:blipFill>
          <a:blip r:embed="rId2"/>
          <a:stretch>
            <a:fillRect/>
          </a:stretch>
        </p:blipFill>
        <p:spPr>
          <a:xfrm>
            <a:off x="5445457" y="978814"/>
            <a:ext cx="6155141" cy="4924112"/>
          </a:xfrm>
          <a:prstGeom prst="rect">
            <a:avLst/>
          </a:prstGeom>
        </p:spPr>
      </p:pic>
    </p:spTree>
    <p:extLst>
      <p:ext uri="{BB962C8B-B14F-4D97-AF65-F5344CB8AC3E}">
        <p14:creationId xmlns:p14="http://schemas.microsoft.com/office/powerpoint/2010/main" val="243697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AAA20-D41B-0147-8999-CD55B0C3542F}"/>
              </a:ext>
            </a:extLst>
          </p:cNvPr>
          <p:cNvSpPr>
            <a:spLocks noGrp="1"/>
          </p:cNvSpPr>
          <p:nvPr>
            <p:ph type="title"/>
          </p:nvPr>
        </p:nvSpPr>
        <p:spPr>
          <a:xfrm>
            <a:off x="8494401" y="489508"/>
            <a:ext cx="3240400" cy="1060996"/>
          </a:xfrm>
        </p:spPr>
        <p:txBody>
          <a:bodyPr vert="horz" lIns="91440" tIns="45720" rIns="91440" bIns="45720" rtlCol="0" anchor="b">
            <a:normAutofit/>
          </a:bodyPr>
          <a:lstStyle/>
          <a:p>
            <a:pPr algn="ctr"/>
            <a:r>
              <a:rPr lang="en-US" sz="3200" dirty="0">
                <a:latin typeface="+mn-lt"/>
              </a:rPr>
              <a:t>Fruiting Crops</a:t>
            </a:r>
          </a:p>
        </p:txBody>
      </p:sp>
      <p:pic>
        <p:nvPicPr>
          <p:cNvPr id="4" name="Content Placeholder 3">
            <a:extLst>
              <a:ext uri="{FF2B5EF4-FFF2-40B4-BE49-F238E27FC236}">
                <a16:creationId xmlns:a16="http://schemas.microsoft.com/office/drawing/2014/main" id="{F4569DEF-82BF-8343-B9F4-4A12DAC039BC}"/>
              </a:ext>
            </a:extLst>
          </p:cNvPr>
          <p:cNvPicPr>
            <a:picLocks noGrp="1" noChangeAspect="1"/>
          </p:cNvPicPr>
          <p:nvPr>
            <p:ph idx="1"/>
          </p:nvPr>
        </p:nvPicPr>
        <p:blipFill rotWithShape="1">
          <a:blip r:embed="rId2"/>
          <a:srcRect l="1641" r="3381"/>
          <a:stretch/>
        </p:blipFill>
        <p:spPr>
          <a:xfrm>
            <a:off x="20" y="431"/>
            <a:ext cx="8115280" cy="6408311"/>
          </a:xfrm>
          <a:prstGeom prst="rect">
            <a:avLst/>
          </a:prstGeom>
        </p:spPr>
      </p:pic>
      <p:sp>
        <p:nvSpPr>
          <p:cNvPr id="5" name="TextBox 4">
            <a:extLst>
              <a:ext uri="{FF2B5EF4-FFF2-40B4-BE49-F238E27FC236}">
                <a16:creationId xmlns:a16="http://schemas.microsoft.com/office/drawing/2014/main" id="{40221738-A55B-174D-9B54-F606EA54DB2A}"/>
              </a:ext>
            </a:extLst>
          </p:cNvPr>
          <p:cNvSpPr txBox="1"/>
          <p:nvPr/>
        </p:nvSpPr>
        <p:spPr>
          <a:xfrm>
            <a:off x="8494401" y="1804945"/>
            <a:ext cx="3240399" cy="38913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t>Fruiting crops such tomatoes, cucumbers, peppers, strawberries, and watermelons are almost exclusively grown under protected cultivation methods.</a:t>
            </a:r>
          </a:p>
          <a:p>
            <a:pPr indent="-228600">
              <a:lnSpc>
                <a:spcPct val="90000"/>
              </a:lnSpc>
              <a:spcAft>
                <a:spcPts val="600"/>
              </a:spcAft>
              <a:buFont typeface="Arial" panose="020B0604020202020204" pitchFamily="34" charset="0"/>
              <a:buChar char="•"/>
            </a:pPr>
            <a:r>
              <a:rPr lang="en-US" sz="1600" dirty="0"/>
              <a:t>Controlled environments work well with most fruiting crop varieties producing higher yields, earlier harvests and less spoilage come harvest time. </a:t>
            </a:r>
          </a:p>
          <a:p>
            <a:pPr indent="-228600">
              <a:lnSpc>
                <a:spcPct val="90000"/>
              </a:lnSpc>
              <a:spcAft>
                <a:spcPts val="600"/>
              </a:spcAft>
              <a:buFont typeface="Arial" panose="020B0604020202020204" pitchFamily="34" charset="0"/>
              <a:buChar char="•"/>
            </a:pPr>
            <a:r>
              <a:rPr lang="en-US" sz="1600" dirty="0"/>
              <a:t>Fruiting crops can often be cropped and harvested twice per season. With supplemental heat and lighting, these crops can be grown year-round in the more temperate southern regions of BC and Ontario.</a:t>
            </a:r>
          </a:p>
          <a:p>
            <a:pPr indent="-228600">
              <a:lnSpc>
                <a:spcPct val="90000"/>
              </a:lnSpc>
              <a:spcAft>
                <a:spcPts val="600"/>
              </a:spcAft>
              <a:buFont typeface="Arial" panose="020B0604020202020204" pitchFamily="34" charset="0"/>
              <a:buChar char="•"/>
            </a:pPr>
            <a:endParaRPr lang="en-US" sz="1300" dirty="0"/>
          </a:p>
        </p:txBody>
      </p:sp>
      <p:sp>
        <p:nvSpPr>
          <p:cNvPr id="31" name="Rectangle 30">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332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ED6C5-37D0-3943-A328-883C2DE00F08}"/>
              </a:ext>
            </a:extLst>
          </p:cNvPr>
          <p:cNvSpPr>
            <a:spLocks noGrp="1"/>
          </p:cNvSpPr>
          <p:nvPr>
            <p:ph type="title"/>
          </p:nvPr>
        </p:nvSpPr>
        <p:spPr>
          <a:xfrm>
            <a:off x="594360" y="640263"/>
            <a:ext cx="3822192" cy="1344975"/>
          </a:xfrm>
        </p:spPr>
        <p:txBody>
          <a:bodyPr vert="horz" lIns="91440" tIns="45720" rIns="91440" bIns="45720" rtlCol="0" anchor="ctr">
            <a:normAutofit/>
          </a:bodyPr>
          <a:lstStyle/>
          <a:p>
            <a:pPr algn="ctr"/>
            <a:r>
              <a:rPr lang="en-US" sz="3200" kern="1200" dirty="0">
                <a:solidFill>
                  <a:schemeClr val="bg1"/>
                </a:solidFill>
                <a:latin typeface="+mn-lt"/>
                <a:ea typeface="+mj-ea"/>
                <a:cs typeface="+mj-cs"/>
              </a:rPr>
              <a:t>Vegetable Crops</a:t>
            </a:r>
          </a:p>
        </p:txBody>
      </p:sp>
      <p:cxnSp>
        <p:nvCxnSpPr>
          <p:cNvPr id="15"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05D02A-13C9-164A-AE7A-18E32485F9B7}"/>
              </a:ext>
            </a:extLst>
          </p:cNvPr>
          <p:cNvSpPr txBox="1"/>
          <p:nvPr/>
        </p:nvSpPr>
        <p:spPr>
          <a:xfrm>
            <a:off x="593610" y="2121763"/>
            <a:ext cx="3822192" cy="3773010"/>
          </a:xfrm>
          <a:prstGeom prst="rect">
            <a:avLst/>
          </a:prstGeom>
        </p:spPr>
        <p:txBody>
          <a:bodyPr vert="horz" lIns="91440" tIns="45720" rIns="91440" bIns="45720" rtlCol="0">
            <a:normAutofit/>
          </a:bodyPr>
          <a:lstStyle/>
          <a:p>
            <a:pPr>
              <a:lnSpc>
                <a:spcPct val="90000"/>
              </a:lnSpc>
              <a:spcAft>
                <a:spcPts val="600"/>
              </a:spcAft>
            </a:pPr>
            <a:r>
              <a:rPr lang="en-US" dirty="0">
                <a:solidFill>
                  <a:schemeClr val="bg1"/>
                </a:solidFill>
              </a:rPr>
              <a:t>Almost every crop can be grown better under protected cultivation. With season extension technology, many vegetable crops can be grown effectively throughout the winter providing early season harvests.</a:t>
            </a:r>
          </a:p>
          <a:p>
            <a:pPr>
              <a:lnSpc>
                <a:spcPct val="90000"/>
              </a:lnSpc>
              <a:spcAft>
                <a:spcPts val="600"/>
              </a:spcAft>
            </a:pPr>
            <a:endParaRPr lang="en-US" dirty="0">
              <a:solidFill>
                <a:schemeClr val="bg1"/>
              </a:solidFill>
            </a:endParaRPr>
          </a:p>
          <a:p>
            <a:pPr>
              <a:lnSpc>
                <a:spcPct val="90000"/>
              </a:lnSpc>
              <a:spcAft>
                <a:spcPts val="600"/>
              </a:spcAft>
            </a:pPr>
            <a:r>
              <a:rPr lang="en-US" dirty="0">
                <a:solidFill>
                  <a:schemeClr val="bg1"/>
                </a:solidFill>
              </a:rPr>
              <a:t>Lettuces, Kale, Spinach, Cabbages, Broccoli, Carrots, Beets, Radishes, Onions, Green Onions, and a variety of herbs could easily be grown in high tunnels during the spring, fall and winter months supplying year-round production for local grocery stores.</a:t>
            </a:r>
          </a:p>
        </p:txBody>
      </p:sp>
      <p:pic>
        <p:nvPicPr>
          <p:cNvPr id="4" name="Picture 3" descr="A greenhouse full of plants&#10;&#10;Description automatically generated with low confidence">
            <a:extLst>
              <a:ext uri="{FF2B5EF4-FFF2-40B4-BE49-F238E27FC236}">
                <a16:creationId xmlns:a16="http://schemas.microsoft.com/office/drawing/2014/main" id="{F3A8828E-2308-A948-99BD-13EBDB6235C2}"/>
              </a:ext>
            </a:extLst>
          </p:cNvPr>
          <p:cNvPicPr>
            <a:picLocks noChangeAspect="1"/>
          </p:cNvPicPr>
          <p:nvPr/>
        </p:nvPicPr>
        <p:blipFill>
          <a:blip r:embed="rId2"/>
          <a:stretch>
            <a:fillRect/>
          </a:stretch>
        </p:blipFill>
        <p:spPr>
          <a:xfrm>
            <a:off x="5110716" y="877531"/>
            <a:ext cx="6596652" cy="4947489"/>
          </a:xfrm>
          <a:prstGeom prst="rect">
            <a:avLst/>
          </a:prstGeom>
        </p:spPr>
      </p:pic>
    </p:spTree>
    <p:extLst>
      <p:ext uri="{BB962C8B-B14F-4D97-AF65-F5344CB8AC3E}">
        <p14:creationId xmlns:p14="http://schemas.microsoft.com/office/powerpoint/2010/main" val="346429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A0DAA6-33B8-4A25-810D-2F4D816FB4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C6CB4-4336-EC41-8E5C-F3612BE6293D}"/>
              </a:ext>
            </a:extLst>
          </p:cNvPr>
          <p:cNvSpPr>
            <a:spLocks noGrp="1"/>
          </p:cNvSpPr>
          <p:nvPr>
            <p:ph type="title"/>
          </p:nvPr>
        </p:nvSpPr>
        <p:spPr>
          <a:xfrm>
            <a:off x="547940" y="783205"/>
            <a:ext cx="3377183" cy="898162"/>
          </a:xfrm>
          <a:noFill/>
        </p:spPr>
        <p:txBody>
          <a:bodyPr vert="horz" lIns="91440" tIns="45720" rIns="91440" bIns="45720" rtlCol="0" anchor="b">
            <a:normAutofit/>
          </a:bodyPr>
          <a:lstStyle/>
          <a:p>
            <a:pPr algn="ctr"/>
            <a:r>
              <a:rPr lang="en-US" sz="3200" dirty="0">
                <a:solidFill>
                  <a:schemeClr val="bg1"/>
                </a:solidFill>
                <a:latin typeface="+mn-lt"/>
              </a:rPr>
              <a:t>Tree Crops</a:t>
            </a:r>
          </a:p>
        </p:txBody>
      </p:sp>
      <p:pic>
        <p:nvPicPr>
          <p:cNvPr id="4" name="Content Placeholder 3">
            <a:extLst>
              <a:ext uri="{FF2B5EF4-FFF2-40B4-BE49-F238E27FC236}">
                <a16:creationId xmlns:a16="http://schemas.microsoft.com/office/drawing/2014/main" id="{E35CFD28-E782-D74F-8F50-6AE84C2705FB}"/>
              </a:ext>
            </a:extLst>
          </p:cNvPr>
          <p:cNvPicPr>
            <a:picLocks noGrp="1" noChangeAspect="1"/>
          </p:cNvPicPr>
          <p:nvPr>
            <p:ph idx="1"/>
          </p:nvPr>
        </p:nvPicPr>
        <p:blipFill rotWithShape="1">
          <a:blip r:embed="rId2"/>
          <a:srcRect r="-1" b="6202"/>
          <a:stretch/>
        </p:blipFill>
        <p:spPr>
          <a:xfrm>
            <a:off x="4654297" y="10"/>
            <a:ext cx="7537704" cy="6857990"/>
          </a:xfrm>
          <a:prstGeom prst="rect">
            <a:avLst/>
          </a:prstGeom>
        </p:spPr>
      </p:pic>
      <p:sp>
        <p:nvSpPr>
          <p:cNvPr id="5" name="TextBox 4">
            <a:extLst>
              <a:ext uri="{FF2B5EF4-FFF2-40B4-BE49-F238E27FC236}">
                <a16:creationId xmlns:a16="http://schemas.microsoft.com/office/drawing/2014/main" id="{65583C22-09CD-674E-920F-67F83FAB6262}"/>
              </a:ext>
            </a:extLst>
          </p:cNvPr>
          <p:cNvSpPr txBox="1"/>
          <p:nvPr/>
        </p:nvSpPr>
        <p:spPr>
          <a:xfrm>
            <a:off x="461473" y="2127903"/>
            <a:ext cx="3734512" cy="2862322"/>
          </a:xfrm>
          <a:prstGeom prst="rect">
            <a:avLst/>
          </a:prstGeom>
          <a:noFill/>
        </p:spPr>
        <p:txBody>
          <a:bodyPr wrap="square" rtlCol="0">
            <a:spAutoFit/>
          </a:bodyPr>
          <a:lstStyle/>
          <a:p>
            <a:r>
              <a:rPr lang="en-US" dirty="0">
                <a:solidFill>
                  <a:schemeClr val="bg1">
                    <a:lumMod val="85000"/>
                  </a:schemeClr>
                </a:solidFill>
              </a:rPr>
              <a:t>Citrus fruits, Tropical fruits, and Tree nuts could be successfully grown in Canada if the proper protected cultivation methods were used.</a:t>
            </a:r>
          </a:p>
          <a:p>
            <a:endParaRPr lang="en-US" dirty="0">
              <a:solidFill>
                <a:schemeClr val="bg1">
                  <a:lumMod val="85000"/>
                </a:schemeClr>
              </a:solidFill>
            </a:endParaRPr>
          </a:p>
          <a:p>
            <a:r>
              <a:rPr lang="en-US" dirty="0">
                <a:solidFill>
                  <a:schemeClr val="bg1">
                    <a:lumMod val="85000"/>
                  </a:schemeClr>
                </a:solidFill>
              </a:rPr>
              <a:t>Imagine having Canadian grown Lemons, Limes, Tangerines, Persimmons, Kumquat, Avocados, Guava, Papaya, Dates, Figs, Moringa, Pomegranate, Grapes, etc.</a:t>
            </a:r>
          </a:p>
        </p:txBody>
      </p:sp>
    </p:spTree>
    <p:extLst>
      <p:ext uri="{BB962C8B-B14F-4D97-AF65-F5344CB8AC3E}">
        <p14:creationId xmlns:p14="http://schemas.microsoft.com/office/powerpoint/2010/main" val="3303664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B533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AF9556D-4AD8-2D4B-9C09-D5B9B74D9987}"/>
              </a:ext>
            </a:extLst>
          </p:cNvPr>
          <p:cNvSpPr>
            <a:spLocks noGrp="1"/>
          </p:cNvSpPr>
          <p:nvPr>
            <p:ph type="title"/>
          </p:nvPr>
        </p:nvSpPr>
        <p:spPr>
          <a:xfrm>
            <a:off x="524256" y="4767072"/>
            <a:ext cx="6594189" cy="1625210"/>
          </a:xfrm>
        </p:spPr>
        <p:txBody>
          <a:bodyPr vert="horz" lIns="91440" tIns="45720" rIns="91440" bIns="45720" rtlCol="0">
            <a:normAutofit/>
          </a:bodyPr>
          <a:lstStyle/>
          <a:p>
            <a:pPr algn="r"/>
            <a:r>
              <a:rPr lang="en-US" sz="3600" dirty="0">
                <a:solidFill>
                  <a:srgbClr val="FFFFFF"/>
                </a:solidFill>
                <a:latin typeface="+mn-lt"/>
              </a:rPr>
              <a:t>Part 3</a:t>
            </a:r>
            <a:br>
              <a:rPr lang="en-US" sz="3600" dirty="0">
                <a:solidFill>
                  <a:srgbClr val="FFFFFF"/>
                </a:solidFill>
                <a:latin typeface="+mn-lt"/>
              </a:rPr>
            </a:br>
            <a:r>
              <a:rPr lang="en-US" sz="3600" dirty="0">
                <a:solidFill>
                  <a:srgbClr val="FFFFFF"/>
                </a:solidFill>
                <a:latin typeface="+mn-lt"/>
              </a:rPr>
              <a:t>Creating a New Farming Culture  In Canada</a:t>
            </a:r>
          </a:p>
        </p:txBody>
      </p:sp>
      <p:pic>
        <p:nvPicPr>
          <p:cNvPr id="7" name="Picture 6" descr="A flag on a green field&#10;&#10;Description automatically generated with low confidence">
            <a:extLst>
              <a:ext uri="{FF2B5EF4-FFF2-40B4-BE49-F238E27FC236}">
                <a16:creationId xmlns:a16="http://schemas.microsoft.com/office/drawing/2014/main" id="{0C3B76AB-B180-EC4A-9A63-7F1743361B16}"/>
              </a:ext>
            </a:extLst>
          </p:cNvPr>
          <p:cNvPicPr>
            <a:picLocks noChangeAspect="1"/>
          </p:cNvPicPr>
          <p:nvPr/>
        </p:nvPicPr>
        <p:blipFill rotWithShape="1">
          <a:blip r:embed="rId2"/>
          <a:srcRect l="295" r="3474" b="1"/>
          <a:stretch/>
        </p:blipFill>
        <p:spPr>
          <a:xfrm>
            <a:off x="327547" y="321733"/>
            <a:ext cx="7058306" cy="4107392"/>
          </a:xfrm>
          <a:prstGeom prst="rect">
            <a:avLst/>
          </a:prstGeom>
        </p:spPr>
      </p:pic>
      <p:sp>
        <p:nvSpPr>
          <p:cNvPr id="36" name="Rectangle 3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17F48D-0000-604D-9D4E-2665684FBA16}"/>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buNone/>
            </a:pPr>
            <a:r>
              <a:rPr lang="en-US" sz="2000" dirty="0">
                <a:solidFill>
                  <a:srgbClr val="FFFFFF"/>
                </a:solidFill>
              </a:rPr>
              <a:t>Why we need to support a Canada First Policy in farming?</a:t>
            </a:r>
          </a:p>
          <a:p>
            <a:r>
              <a:rPr lang="en-US" sz="2000" dirty="0">
                <a:solidFill>
                  <a:srgbClr val="FFFFFF"/>
                </a:solidFill>
              </a:rPr>
              <a:t>Food Self-Sufficiency</a:t>
            </a:r>
          </a:p>
          <a:p>
            <a:r>
              <a:rPr lang="en-US" sz="2000" dirty="0">
                <a:solidFill>
                  <a:srgbClr val="FFFFFF"/>
                </a:solidFill>
              </a:rPr>
              <a:t>Food Self-Reliance</a:t>
            </a:r>
          </a:p>
          <a:p>
            <a:r>
              <a:rPr lang="en-US" sz="2000" dirty="0">
                <a:solidFill>
                  <a:srgbClr val="FFFFFF"/>
                </a:solidFill>
              </a:rPr>
              <a:t>Local Based Food Production</a:t>
            </a:r>
          </a:p>
          <a:p>
            <a:r>
              <a:rPr lang="en-US" sz="2000" dirty="0">
                <a:solidFill>
                  <a:srgbClr val="FFFFFF"/>
                </a:solidFill>
              </a:rPr>
              <a:t>Local Based Value-Added Products</a:t>
            </a:r>
          </a:p>
          <a:p>
            <a:r>
              <a:rPr lang="en-US" sz="2000" dirty="0">
                <a:solidFill>
                  <a:srgbClr val="FFFFFF"/>
                </a:solidFill>
              </a:rPr>
              <a:t>Food Based Industrial Growth and Economic Prosperity</a:t>
            </a:r>
          </a:p>
          <a:p>
            <a:endParaRPr lang="en-US" sz="2000" dirty="0">
              <a:solidFill>
                <a:srgbClr val="FFFFFF"/>
              </a:solidFill>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203030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F8DD6B-E2E6-4D3E-972B-A1131F4CE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31C93-AA96-5C45-9E91-778682A90592}"/>
              </a:ext>
            </a:extLst>
          </p:cNvPr>
          <p:cNvSpPr>
            <a:spLocks noGrp="1"/>
          </p:cNvSpPr>
          <p:nvPr>
            <p:ph type="title"/>
          </p:nvPr>
        </p:nvSpPr>
        <p:spPr>
          <a:xfrm>
            <a:off x="5214579" y="629266"/>
            <a:ext cx="5805929" cy="1676603"/>
          </a:xfrm>
        </p:spPr>
        <p:txBody>
          <a:bodyPr vert="horz" lIns="91440" tIns="45720" rIns="91440" bIns="45720" rtlCol="0" anchor="ctr">
            <a:normAutofit/>
          </a:bodyPr>
          <a:lstStyle/>
          <a:p>
            <a:pPr algn="ctr"/>
            <a:r>
              <a:rPr lang="en-US" sz="3600" dirty="0">
                <a:latin typeface="+mn-lt"/>
              </a:rPr>
              <a:t>Canada First! Food Policy </a:t>
            </a:r>
          </a:p>
        </p:txBody>
      </p:sp>
      <p:sp>
        <p:nvSpPr>
          <p:cNvPr id="17" name="Rectangle 16">
            <a:extLst>
              <a:ext uri="{FF2B5EF4-FFF2-40B4-BE49-F238E27FC236}">
                <a16:creationId xmlns:a16="http://schemas.microsoft.com/office/drawing/2014/main" id="{8E20FA99-AAAC-4AF3-9FAE-707420324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BCC4B5-6018-6E44-AA3A-DFEB06E71A68}"/>
              </a:ext>
            </a:extLst>
          </p:cNvPr>
          <p:cNvPicPr>
            <a:picLocks noChangeAspect="1"/>
          </p:cNvPicPr>
          <p:nvPr/>
        </p:nvPicPr>
        <p:blipFill rotWithShape="1">
          <a:blip r:embed="rId2"/>
          <a:srcRect r="2520" b="-1"/>
          <a:stretch/>
        </p:blipFill>
        <p:spPr>
          <a:xfrm>
            <a:off x="649224" y="722376"/>
            <a:ext cx="3337560" cy="5413248"/>
          </a:xfrm>
          <a:prstGeom prst="rect">
            <a:avLst/>
          </a:prstGeom>
          <a:effectLst/>
        </p:spPr>
      </p:pic>
      <p:sp>
        <p:nvSpPr>
          <p:cNvPr id="5" name="TextBox 4">
            <a:extLst>
              <a:ext uri="{FF2B5EF4-FFF2-40B4-BE49-F238E27FC236}">
                <a16:creationId xmlns:a16="http://schemas.microsoft.com/office/drawing/2014/main" id="{B29C3587-3E83-2A4E-B486-7976DEDC96F5}"/>
              </a:ext>
            </a:extLst>
          </p:cNvPr>
          <p:cNvSpPr txBox="1"/>
          <p:nvPr/>
        </p:nvSpPr>
        <p:spPr>
          <a:xfrm>
            <a:off x="5202580" y="2072640"/>
            <a:ext cx="6422848" cy="3785419"/>
          </a:xfrm>
          <a:prstGeom prst="rect">
            <a:avLst/>
          </a:prstGeom>
        </p:spPr>
        <p:txBody>
          <a:bodyPr vert="horz" lIns="91440" tIns="45720" rIns="91440" bIns="45720" rtlCol="0">
            <a:normAutofit/>
          </a:bodyPr>
          <a:lstStyle/>
          <a:p>
            <a:pPr>
              <a:lnSpc>
                <a:spcPct val="90000"/>
              </a:lnSpc>
              <a:spcAft>
                <a:spcPts val="600"/>
              </a:spcAft>
            </a:pPr>
            <a:r>
              <a:rPr lang="en-US" sz="1900" dirty="0"/>
              <a:t>Food Policy in Canada is based around 4 Pillars:</a:t>
            </a:r>
          </a:p>
          <a:p>
            <a:pPr marL="342900" indent="-228600">
              <a:lnSpc>
                <a:spcPct val="90000"/>
              </a:lnSpc>
              <a:spcAft>
                <a:spcPts val="600"/>
              </a:spcAft>
              <a:buFont typeface="Arial" panose="020B0604020202020204" pitchFamily="34" charset="0"/>
              <a:buChar char="•"/>
            </a:pPr>
            <a:r>
              <a:rPr lang="en-US" sz="1900" dirty="0"/>
              <a:t>Food Security - increasing access to food</a:t>
            </a:r>
          </a:p>
          <a:p>
            <a:pPr marL="342900" indent="-228600">
              <a:lnSpc>
                <a:spcPct val="90000"/>
              </a:lnSpc>
              <a:spcAft>
                <a:spcPts val="600"/>
              </a:spcAft>
              <a:buFont typeface="Arial" panose="020B0604020202020204" pitchFamily="34" charset="0"/>
              <a:buChar char="•"/>
            </a:pPr>
            <a:r>
              <a:rPr lang="en-US" sz="1900" dirty="0"/>
              <a:t>Improving Health and Food Safety</a:t>
            </a:r>
          </a:p>
          <a:p>
            <a:pPr marL="342900" indent="-228600">
              <a:lnSpc>
                <a:spcPct val="90000"/>
              </a:lnSpc>
              <a:spcAft>
                <a:spcPts val="600"/>
              </a:spcAft>
              <a:buFont typeface="Arial" panose="020B0604020202020204" pitchFamily="34" charset="0"/>
              <a:buChar char="•"/>
            </a:pPr>
            <a:r>
              <a:rPr lang="en-US" sz="1900" dirty="0"/>
              <a:t>Conserving Soil, Water, and Air</a:t>
            </a:r>
          </a:p>
          <a:p>
            <a:pPr marL="342900" indent="-228600">
              <a:lnSpc>
                <a:spcPct val="90000"/>
              </a:lnSpc>
              <a:spcAft>
                <a:spcPts val="600"/>
              </a:spcAft>
              <a:buFont typeface="Arial" panose="020B0604020202020204" pitchFamily="34" charset="0"/>
              <a:buChar char="•"/>
            </a:pPr>
            <a:r>
              <a:rPr lang="en-US" sz="1900" dirty="0"/>
              <a:t>Growing More High-Quality Food</a:t>
            </a:r>
          </a:p>
          <a:p>
            <a:pPr marL="114300">
              <a:lnSpc>
                <a:spcPct val="90000"/>
              </a:lnSpc>
              <a:spcAft>
                <a:spcPts val="600"/>
              </a:spcAft>
            </a:pPr>
            <a:endParaRPr lang="en-US" sz="1900" dirty="0"/>
          </a:p>
          <a:p>
            <a:pPr>
              <a:lnSpc>
                <a:spcPct val="90000"/>
              </a:lnSpc>
              <a:spcAft>
                <a:spcPts val="600"/>
              </a:spcAft>
            </a:pPr>
            <a:r>
              <a:rPr lang="en-US" sz="1900" dirty="0"/>
              <a:t>Protected Agriculture provides the answer to all these Food Policy Pillars. Growing more high-quality food in Canada for Canadians ensures we are eating the freshest foods, grown in Canadian fields under our watch. High Tunnel growing technology is extremely effective at conserving soil, conserving water, limiting pesticides, and makes crop rotation easier.  </a:t>
            </a:r>
          </a:p>
        </p:txBody>
      </p:sp>
    </p:spTree>
    <p:extLst>
      <p:ext uri="{BB962C8B-B14F-4D97-AF65-F5344CB8AC3E}">
        <p14:creationId xmlns:p14="http://schemas.microsoft.com/office/powerpoint/2010/main" val="266425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95B8-61DC-8A46-8C10-5B6A5343FB17}"/>
              </a:ext>
            </a:extLst>
          </p:cNvPr>
          <p:cNvSpPr>
            <a:spLocks noGrp="1"/>
          </p:cNvSpPr>
          <p:nvPr>
            <p:ph type="title"/>
          </p:nvPr>
        </p:nvSpPr>
        <p:spPr>
          <a:xfrm>
            <a:off x="8045753" y="559407"/>
            <a:ext cx="3667039" cy="1312745"/>
          </a:xfrm>
        </p:spPr>
        <p:txBody>
          <a:bodyPr vert="horz" lIns="91440" tIns="45720" rIns="91440" bIns="45720" rtlCol="0" anchor="ctr">
            <a:normAutofit fontScale="90000"/>
          </a:bodyPr>
          <a:lstStyle/>
          <a:p>
            <a:pPr algn="ctr"/>
            <a:r>
              <a:rPr lang="en-US" sz="3200" kern="1200" dirty="0">
                <a:solidFill>
                  <a:schemeClr val="tx1"/>
                </a:solidFill>
                <a:latin typeface="+mn-lt"/>
                <a:ea typeface="+mj-ea"/>
                <a:cs typeface="+mj-cs"/>
              </a:rPr>
              <a:t>National Healthy Food School Program</a:t>
            </a:r>
          </a:p>
        </p:txBody>
      </p:sp>
      <p:sp>
        <p:nvSpPr>
          <p:cNvPr id="10"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table full of food&#10;&#10;Description automatically generated with low confidence">
            <a:extLst>
              <a:ext uri="{FF2B5EF4-FFF2-40B4-BE49-F238E27FC236}">
                <a16:creationId xmlns:a16="http://schemas.microsoft.com/office/drawing/2014/main" id="{C29FD2D3-F690-C54F-BF78-2BFBCAF477AD}"/>
              </a:ext>
            </a:extLst>
          </p:cNvPr>
          <p:cNvPicPr>
            <a:picLocks noChangeAspect="1"/>
          </p:cNvPicPr>
          <p:nvPr/>
        </p:nvPicPr>
        <p:blipFill>
          <a:blip r:embed="rId2"/>
          <a:stretch>
            <a:fillRect/>
          </a:stretch>
        </p:blipFill>
        <p:spPr>
          <a:xfrm>
            <a:off x="1158698" y="804665"/>
            <a:ext cx="5235548" cy="5248670"/>
          </a:xfrm>
          <a:prstGeom prst="rect">
            <a:avLst/>
          </a:prstGeom>
          <a:effectLst/>
        </p:spPr>
      </p:pic>
      <p:sp>
        <p:nvSpPr>
          <p:cNvPr id="5" name="TextBox 4">
            <a:extLst>
              <a:ext uri="{FF2B5EF4-FFF2-40B4-BE49-F238E27FC236}">
                <a16:creationId xmlns:a16="http://schemas.microsoft.com/office/drawing/2014/main" id="{543A4D5F-3112-4E47-AA28-91456153DE3F}"/>
              </a:ext>
            </a:extLst>
          </p:cNvPr>
          <p:cNvSpPr txBox="1"/>
          <p:nvPr/>
        </p:nvSpPr>
        <p:spPr>
          <a:xfrm>
            <a:off x="8045754" y="1872152"/>
            <a:ext cx="3667036" cy="377952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t>Canada remains one of the few industrialized countries without a national school food program.            - </a:t>
            </a:r>
            <a:r>
              <a:rPr lang="en-US" dirty="0" err="1"/>
              <a:t>foodsecurecanada.org</a:t>
            </a:r>
            <a:endParaRPr lang="en-US" dirty="0"/>
          </a:p>
          <a:p>
            <a:pPr indent="-228600">
              <a:lnSpc>
                <a:spcPct val="90000"/>
              </a:lnSpc>
              <a:spcAft>
                <a:spcPts val="600"/>
              </a:spcAft>
              <a:buFont typeface="Arial" panose="020B0604020202020204" pitchFamily="34" charset="0"/>
              <a:buChar char="•"/>
            </a:pPr>
            <a:r>
              <a:rPr lang="en-US" dirty="0"/>
              <a:t>In South Korea, the rate of schools serving school meals reached 100% as of 2013, and 99.6% students eat a school meal each school day. Nutrition teachers were assigned to schools from 2007, and 4,704 (47.9%) nutrition teachers of all nutrition employees were employed in schools as of 2013.</a:t>
            </a:r>
          </a:p>
          <a:p>
            <a:pPr indent="-228600">
              <a:lnSpc>
                <a:spcPct val="90000"/>
              </a:lnSpc>
              <a:spcAft>
                <a:spcPts val="600"/>
              </a:spcAft>
              <a:buFont typeface="Arial" panose="020B0604020202020204" pitchFamily="34" charset="0"/>
              <a:buChar char="•"/>
            </a:pPr>
            <a:r>
              <a:rPr lang="en-US" dirty="0"/>
              <a:t>Imagine what could be accomplished if we grew most of our food requirements in Canada.</a:t>
            </a:r>
          </a:p>
        </p:txBody>
      </p:sp>
    </p:spTree>
    <p:extLst>
      <p:ext uri="{BB962C8B-B14F-4D97-AF65-F5344CB8AC3E}">
        <p14:creationId xmlns:p14="http://schemas.microsoft.com/office/powerpoint/2010/main" val="150668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316C-0B80-E049-A24C-D4F1C4F1CA18}"/>
              </a:ext>
            </a:extLst>
          </p:cNvPr>
          <p:cNvSpPr>
            <a:spLocks noGrp="1"/>
          </p:cNvSpPr>
          <p:nvPr>
            <p:ph type="title"/>
          </p:nvPr>
        </p:nvSpPr>
        <p:spPr>
          <a:xfrm>
            <a:off x="6636315" y="982821"/>
            <a:ext cx="5006336" cy="1325563"/>
          </a:xfrm>
        </p:spPr>
        <p:txBody>
          <a:bodyPr>
            <a:normAutofit/>
          </a:bodyPr>
          <a:lstStyle/>
          <a:p>
            <a:pPr algn="ctr"/>
            <a:r>
              <a:rPr lang="en-US" sz="3600" dirty="0">
                <a:latin typeface="+mn-lt"/>
              </a:rPr>
              <a:t>Local Based Food Challenges in Canada</a:t>
            </a:r>
          </a:p>
        </p:txBody>
      </p:sp>
      <p:sp>
        <p:nvSpPr>
          <p:cNvPr id="33" name="Freeform: Shape 32">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tractor in a field&#10;&#10;Description automatically generated with low confidence">
            <a:extLst>
              <a:ext uri="{FF2B5EF4-FFF2-40B4-BE49-F238E27FC236}">
                <a16:creationId xmlns:a16="http://schemas.microsoft.com/office/drawing/2014/main" id="{75A9042E-5B5B-644D-B3B3-03F128BDA692}"/>
              </a:ext>
            </a:extLst>
          </p:cNvPr>
          <p:cNvPicPr>
            <a:picLocks noChangeAspect="1"/>
          </p:cNvPicPr>
          <p:nvPr/>
        </p:nvPicPr>
        <p:blipFill rotWithShape="1">
          <a:blip r:embed="rId2"/>
          <a:srcRect l="18134" r="2367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93D10099-CC29-6145-BB82-9D8C26ACD9CA}"/>
              </a:ext>
            </a:extLst>
          </p:cNvPr>
          <p:cNvSpPr>
            <a:spLocks noGrp="1"/>
          </p:cNvSpPr>
          <p:nvPr>
            <p:ph idx="1"/>
          </p:nvPr>
        </p:nvSpPr>
        <p:spPr>
          <a:xfrm>
            <a:off x="6638578" y="2386952"/>
            <a:ext cx="5004073" cy="3181684"/>
          </a:xfrm>
        </p:spPr>
        <p:txBody>
          <a:bodyPr anchor="t">
            <a:normAutofit/>
          </a:bodyPr>
          <a:lstStyle/>
          <a:p>
            <a:r>
              <a:rPr lang="en-US" sz="1800" dirty="0"/>
              <a:t>Canada is less than 40% food self-reliant </a:t>
            </a:r>
          </a:p>
          <a:p>
            <a:r>
              <a:rPr lang="en-CA" sz="1800" dirty="0"/>
              <a:t>Canada imported approximately $3.7 billion in vegetables in 2017 (field vegetables, greenhouse vegetables, and mushrooms) </a:t>
            </a:r>
          </a:p>
          <a:p>
            <a:r>
              <a:rPr lang="en-US" sz="1800" dirty="0"/>
              <a:t>Canada imported approximately $11.3 billion in fresh and processed fruits in 2019  </a:t>
            </a:r>
          </a:p>
          <a:p>
            <a:r>
              <a:rPr lang="en-US" sz="1800" dirty="0"/>
              <a:t>Average Age of Farm Operators in Canada is 55 </a:t>
            </a:r>
          </a:p>
          <a:p>
            <a:r>
              <a:rPr lang="en-US" sz="1800" dirty="0"/>
              <a:t>Younger farmers lack financing while land continues to increase in price</a:t>
            </a:r>
          </a:p>
          <a:p>
            <a:endParaRPr lang="en-US" sz="1100" dirty="0"/>
          </a:p>
        </p:txBody>
      </p:sp>
    </p:spTree>
    <p:extLst>
      <p:ext uri="{BB962C8B-B14F-4D97-AF65-F5344CB8AC3E}">
        <p14:creationId xmlns:p14="http://schemas.microsoft.com/office/powerpoint/2010/main" val="27976725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B91F1-E6A7-A54A-9120-E9020623EF1E}"/>
              </a:ext>
            </a:extLst>
          </p:cNvPr>
          <p:cNvSpPr>
            <a:spLocks noGrp="1"/>
          </p:cNvSpPr>
          <p:nvPr>
            <p:ph type="title"/>
          </p:nvPr>
        </p:nvSpPr>
        <p:spPr>
          <a:xfrm>
            <a:off x="594360" y="640263"/>
            <a:ext cx="3822192" cy="1344975"/>
          </a:xfrm>
        </p:spPr>
        <p:txBody>
          <a:bodyPr vert="horz" lIns="91440" tIns="45720" rIns="91440" bIns="45720" rtlCol="0" anchor="ctr">
            <a:normAutofit/>
          </a:bodyPr>
          <a:lstStyle/>
          <a:p>
            <a:pPr algn="ctr"/>
            <a:r>
              <a:rPr lang="en-US" sz="3200" kern="1200" dirty="0">
                <a:solidFill>
                  <a:schemeClr val="bg1"/>
                </a:solidFill>
                <a:latin typeface="+mn-lt"/>
                <a:ea typeface="+mj-ea"/>
                <a:cs typeface="+mj-cs"/>
              </a:rPr>
              <a:t>Year-Round Farmers</a:t>
            </a:r>
          </a:p>
        </p:txBody>
      </p:sp>
      <p:cxnSp>
        <p:nvCxnSpPr>
          <p:cNvPr id="16" name="Straight Connector 12">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913609-B421-864B-B79C-56469C8554D9}"/>
              </a:ext>
            </a:extLst>
          </p:cNvPr>
          <p:cNvSpPr txBox="1"/>
          <p:nvPr/>
        </p:nvSpPr>
        <p:spPr>
          <a:xfrm>
            <a:off x="593610" y="2121763"/>
            <a:ext cx="3822192" cy="3773010"/>
          </a:xfrm>
          <a:prstGeom prst="rect">
            <a:avLst/>
          </a:prstGeom>
        </p:spPr>
        <p:txBody>
          <a:bodyPr vert="horz" lIns="91440" tIns="45720" rIns="91440" bIns="45720" rtlCol="0">
            <a:normAutofit/>
          </a:bodyPr>
          <a:lstStyle/>
          <a:p>
            <a:pPr marL="285750" indent="-285750">
              <a:lnSpc>
                <a:spcPct val="90000"/>
              </a:lnSpc>
              <a:spcAft>
                <a:spcPts val="600"/>
              </a:spcAft>
              <a:buFont typeface="Arial" panose="020B0604020202020204" pitchFamily="34" charset="0"/>
              <a:buChar char="•"/>
            </a:pPr>
            <a:r>
              <a:rPr lang="en-US" dirty="0">
                <a:solidFill>
                  <a:schemeClr val="bg1"/>
                </a:solidFill>
              </a:rPr>
              <a:t>Traditional vegetable and fruit farming in Canada runs from May to October, which requires many seasonal (60k per season) </a:t>
            </a:r>
            <a:r>
              <a:rPr lang="en-US" dirty="0" err="1">
                <a:solidFill>
                  <a:schemeClr val="bg1"/>
                </a:solidFill>
              </a:rPr>
              <a:t>labourers</a:t>
            </a:r>
            <a:r>
              <a:rPr lang="en-US" dirty="0">
                <a:solidFill>
                  <a:schemeClr val="bg1"/>
                </a:solidFill>
              </a:rPr>
              <a:t> from out of Country.</a:t>
            </a:r>
          </a:p>
          <a:p>
            <a:pPr marL="285750" indent="-285750">
              <a:lnSpc>
                <a:spcPct val="90000"/>
              </a:lnSpc>
              <a:spcAft>
                <a:spcPts val="600"/>
              </a:spcAft>
              <a:buFont typeface="Arial" panose="020B0604020202020204" pitchFamily="34" charset="0"/>
              <a:buChar char="•"/>
            </a:pPr>
            <a:r>
              <a:rPr lang="en-US" dirty="0">
                <a:solidFill>
                  <a:schemeClr val="bg1"/>
                </a:solidFill>
              </a:rPr>
              <a:t>High Tunnel production is the most cost-effective way to bring year-round income to seasonal farmers</a:t>
            </a:r>
          </a:p>
          <a:p>
            <a:pPr marL="285750" indent="-285750">
              <a:lnSpc>
                <a:spcPct val="90000"/>
              </a:lnSpc>
              <a:spcAft>
                <a:spcPts val="600"/>
              </a:spcAft>
              <a:buFont typeface="Arial" panose="020B0604020202020204" pitchFamily="34" charset="0"/>
              <a:buChar char="•"/>
            </a:pPr>
            <a:r>
              <a:rPr lang="en-US" dirty="0">
                <a:solidFill>
                  <a:schemeClr val="bg1"/>
                </a:solidFill>
              </a:rPr>
              <a:t>Year-round farms means year-round jobs. Seasonal work is not appealing to young Canadian workers who have year-round bills.</a:t>
            </a:r>
          </a:p>
          <a:p>
            <a:pPr>
              <a:lnSpc>
                <a:spcPct val="90000"/>
              </a:lnSpc>
              <a:spcAft>
                <a:spcPts val="600"/>
              </a:spcAft>
            </a:pPr>
            <a:endParaRPr lang="en-US" dirty="0">
              <a:solidFill>
                <a:schemeClr val="bg1"/>
              </a:solidFill>
            </a:endParaRPr>
          </a:p>
          <a:p>
            <a:pPr indent="-228600">
              <a:lnSpc>
                <a:spcPct val="90000"/>
              </a:lnSpc>
              <a:spcAft>
                <a:spcPts val="600"/>
              </a:spcAft>
              <a:buFont typeface="Arial" panose="020B0604020202020204" pitchFamily="34" charset="0"/>
              <a:buChar char="•"/>
            </a:pPr>
            <a:endParaRPr lang="en-US" dirty="0">
              <a:solidFill>
                <a:schemeClr val="bg1"/>
              </a:solidFill>
            </a:endParaRPr>
          </a:p>
        </p:txBody>
      </p:sp>
      <p:pic>
        <p:nvPicPr>
          <p:cNvPr id="4" name="Picture 3">
            <a:extLst>
              <a:ext uri="{FF2B5EF4-FFF2-40B4-BE49-F238E27FC236}">
                <a16:creationId xmlns:a16="http://schemas.microsoft.com/office/drawing/2014/main" id="{D7910EF7-DD47-244E-BE6D-0337A75B096B}"/>
              </a:ext>
            </a:extLst>
          </p:cNvPr>
          <p:cNvPicPr>
            <a:picLocks noChangeAspect="1"/>
          </p:cNvPicPr>
          <p:nvPr/>
        </p:nvPicPr>
        <p:blipFill>
          <a:blip r:embed="rId2"/>
          <a:stretch>
            <a:fillRect/>
          </a:stretch>
        </p:blipFill>
        <p:spPr>
          <a:xfrm>
            <a:off x="5110716" y="303591"/>
            <a:ext cx="6596652" cy="5896743"/>
          </a:xfrm>
          <a:prstGeom prst="rect">
            <a:avLst/>
          </a:prstGeom>
        </p:spPr>
      </p:pic>
    </p:spTree>
    <p:extLst>
      <p:ext uri="{BB962C8B-B14F-4D97-AF65-F5344CB8AC3E}">
        <p14:creationId xmlns:p14="http://schemas.microsoft.com/office/powerpoint/2010/main" val="2830773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1911-80B3-A749-BFA4-1D43B572C037}"/>
              </a:ext>
            </a:extLst>
          </p:cNvPr>
          <p:cNvSpPr>
            <a:spLocks noGrp="1"/>
          </p:cNvSpPr>
          <p:nvPr>
            <p:ph type="title"/>
          </p:nvPr>
        </p:nvSpPr>
        <p:spPr>
          <a:xfrm>
            <a:off x="456038" y="796202"/>
            <a:ext cx="3505495" cy="1622321"/>
          </a:xfrm>
        </p:spPr>
        <p:txBody>
          <a:bodyPr vert="horz" lIns="91440" tIns="45720" rIns="91440" bIns="45720" rtlCol="0" anchor="ctr">
            <a:normAutofit/>
          </a:bodyPr>
          <a:lstStyle/>
          <a:p>
            <a:pPr algn="ctr"/>
            <a:r>
              <a:rPr lang="en-US" sz="3200" kern="1200" dirty="0">
                <a:solidFill>
                  <a:schemeClr val="tx1"/>
                </a:solidFill>
                <a:latin typeface="+mn-lt"/>
                <a:ea typeface="+mj-ea"/>
                <a:cs typeface="+mj-cs"/>
              </a:rPr>
              <a:t>Family Farming</a:t>
            </a:r>
          </a:p>
        </p:txBody>
      </p:sp>
      <p:sp>
        <p:nvSpPr>
          <p:cNvPr id="5" name="TextBox 4">
            <a:extLst>
              <a:ext uri="{FF2B5EF4-FFF2-40B4-BE49-F238E27FC236}">
                <a16:creationId xmlns:a16="http://schemas.microsoft.com/office/drawing/2014/main" id="{B673B43C-5793-2F43-90AA-1F4DBA0B0025}"/>
              </a:ext>
            </a:extLst>
          </p:cNvPr>
          <p:cNvSpPr txBox="1"/>
          <p:nvPr/>
        </p:nvSpPr>
        <p:spPr>
          <a:xfrm>
            <a:off x="649348" y="2231263"/>
            <a:ext cx="3505494"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t>Family farming is the backbone of farming around the world. In Canada, family farming has been declining every year as companies take over larger swaths of land and older generation family farmers look to exit farming.</a:t>
            </a:r>
          </a:p>
          <a:p>
            <a:pPr indent="-228600">
              <a:lnSpc>
                <a:spcPct val="90000"/>
              </a:lnSpc>
              <a:spcAft>
                <a:spcPts val="600"/>
              </a:spcAft>
              <a:buFont typeface="Arial" panose="020B0604020202020204" pitchFamily="34" charset="0"/>
              <a:buChar char="•"/>
            </a:pPr>
            <a:r>
              <a:rPr lang="en-US" sz="1600" dirty="0"/>
              <a:t>Women represent 51% of farmers in South Korea and only 27% in Canada.</a:t>
            </a:r>
          </a:p>
          <a:p>
            <a:pPr indent="-228600">
              <a:lnSpc>
                <a:spcPct val="90000"/>
              </a:lnSpc>
              <a:spcAft>
                <a:spcPts val="600"/>
              </a:spcAft>
              <a:buFont typeface="Arial" panose="020B0604020202020204" pitchFamily="34" charset="0"/>
              <a:buChar char="•"/>
            </a:pPr>
            <a:r>
              <a:rPr lang="en-US" sz="1600" dirty="0"/>
              <a:t>Opening up small parcels of farmland (1 acre, 2 acres, and more) to family’s willing to work the land should be a priority for provincial and municipal governments.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animals in front of a barn&#10;&#10;Description automatically generated with low confidence">
            <a:extLst>
              <a:ext uri="{FF2B5EF4-FFF2-40B4-BE49-F238E27FC236}">
                <a16:creationId xmlns:a16="http://schemas.microsoft.com/office/drawing/2014/main" id="{8F2BFCA0-96B5-4E42-A1E4-AD786DAB4D05}"/>
              </a:ext>
            </a:extLst>
          </p:cNvPr>
          <p:cNvPicPr>
            <a:picLocks noGrp="1" noChangeAspect="1"/>
          </p:cNvPicPr>
          <p:nvPr>
            <p:ph idx="1"/>
          </p:nvPr>
        </p:nvPicPr>
        <p:blipFill>
          <a:blip r:embed="rId2"/>
          <a:stretch>
            <a:fillRect/>
          </a:stretch>
        </p:blipFill>
        <p:spPr>
          <a:xfrm>
            <a:off x="5800791" y="807593"/>
            <a:ext cx="5229472" cy="5239568"/>
          </a:xfrm>
          <a:prstGeom prst="rect">
            <a:avLst/>
          </a:prstGeom>
          <a:effectLst/>
        </p:spPr>
      </p:pic>
    </p:spTree>
    <p:extLst>
      <p:ext uri="{BB962C8B-B14F-4D97-AF65-F5344CB8AC3E}">
        <p14:creationId xmlns:p14="http://schemas.microsoft.com/office/powerpoint/2010/main" val="333627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63FF5A-B9E2-4989-825C-C62CD37CBB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C4DB3-67FF-A247-8C5C-B755B7407D13}"/>
              </a:ext>
            </a:extLst>
          </p:cNvPr>
          <p:cNvSpPr>
            <a:spLocks noGrp="1"/>
          </p:cNvSpPr>
          <p:nvPr>
            <p:ph type="title"/>
          </p:nvPr>
        </p:nvSpPr>
        <p:spPr>
          <a:xfrm>
            <a:off x="554273" y="883874"/>
            <a:ext cx="3605572" cy="960995"/>
          </a:xfrm>
        </p:spPr>
        <p:txBody>
          <a:bodyPr vert="horz" lIns="91440" tIns="45720" rIns="91440" bIns="45720" rtlCol="0" anchor="ctr">
            <a:normAutofit/>
          </a:bodyPr>
          <a:lstStyle/>
          <a:p>
            <a:pPr algn="ctr"/>
            <a:r>
              <a:rPr lang="en-US" sz="3200" dirty="0">
                <a:latin typeface="+mn-lt"/>
              </a:rPr>
              <a:t>Farming Education</a:t>
            </a:r>
          </a:p>
        </p:txBody>
      </p:sp>
      <p:sp>
        <p:nvSpPr>
          <p:cNvPr id="6" name="TextBox 5">
            <a:extLst>
              <a:ext uri="{FF2B5EF4-FFF2-40B4-BE49-F238E27FC236}">
                <a16:creationId xmlns:a16="http://schemas.microsoft.com/office/drawing/2014/main" id="{9D7088B2-42F0-F243-AF9A-ACBBCB961477}"/>
              </a:ext>
            </a:extLst>
          </p:cNvPr>
          <p:cNvSpPr txBox="1"/>
          <p:nvPr/>
        </p:nvSpPr>
        <p:spPr>
          <a:xfrm>
            <a:off x="648931" y="1889761"/>
            <a:ext cx="3605571" cy="3779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In South Korea, the Rural Development Association created winter programs for farmers and community leaders to help support and educate them about new farm technology and growing techniques.</a:t>
            </a:r>
          </a:p>
          <a:p>
            <a:pPr indent="-228600">
              <a:lnSpc>
                <a:spcPct val="90000"/>
              </a:lnSpc>
              <a:spcAft>
                <a:spcPts val="600"/>
              </a:spcAft>
              <a:buFont typeface="Arial" panose="020B0604020202020204" pitchFamily="34" charset="0"/>
              <a:buChar char="•"/>
            </a:pPr>
            <a:r>
              <a:rPr lang="en-US" dirty="0"/>
              <a:t>12 million farmers attended winter programs from 1976 – 1995.</a:t>
            </a:r>
          </a:p>
          <a:p>
            <a:pPr indent="-228600">
              <a:lnSpc>
                <a:spcPct val="90000"/>
              </a:lnSpc>
              <a:spcAft>
                <a:spcPts val="600"/>
              </a:spcAft>
              <a:buFont typeface="Arial" panose="020B0604020202020204" pitchFamily="34" charset="0"/>
              <a:buChar char="•"/>
            </a:pPr>
            <a:r>
              <a:rPr lang="en-US" dirty="0"/>
              <a:t>Creating educational programs for farmers in Canada would make farming more accessible for non-traditional farmers.</a:t>
            </a:r>
          </a:p>
          <a:p>
            <a:pPr indent="-228600">
              <a:lnSpc>
                <a:spcPct val="90000"/>
              </a:lnSpc>
              <a:spcAft>
                <a:spcPts val="600"/>
              </a:spcAft>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577D1452-F0B7-431E-9A24-D3F7103D8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high angle view of a building&#10;&#10;Description automatically generated with low confidence">
            <a:extLst>
              <a:ext uri="{FF2B5EF4-FFF2-40B4-BE49-F238E27FC236}">
                <a16:creationId xmlns:a16="http://schemas.microsoft.com/office/drawing/2014/main" id="{93C45CBF-E604-064C-91C2-6A50E4985037}"/>
              </a:ext>
            </a:extLst>
          </p:cNvPr>
          <p:cNvPicPr>
            <a:picLocks noGrp="1" noChangeAspect="1"/>
          </p:cNvPicPr>
          <p:nvPr>
            <p:ph idx="1"/>
          </p:nvPr>
        </p:nvPicPr>
        <p:blipFill rotWithShape="1">
          <a:blip r:embed="rId2"/>
          <a:srcRect r="22763" b="-2"/>
          <a:stretch/>
        </p:blipFill>
        <p:spPr>
          <a:xfrm>
            <a:off x="5283708" y="722376"/>
            <a:ext cx="6263640" cy="5413248"/>
          </a:xfrm>
          <a:prstGeom prst="rect">
            <a:avLst/>
          </a:prstGeom>
          <a:effectLst/>
        </p:spPr>
      </p:pic>
    </p:spTree>
    <p:extLst>
      <p:ext uri="{BB962C8B-B14F-4D97-AF65-F5344CB8AC3E}">
        <p14:creationId xmlns:p14="http://schemas.microsoft.com/office/powerpoint/2010/main" val="2357374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E73255-8084-4DF9-BB0B-15EAC92E2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D16BC-01B9-704A-B9E0-5E78D66D6956}"/>
              </a:ext>
            </a:extLst>
          </p:cNvPr>
          <p:cNvSpPr>
            <a:spLocks noGrp="1"/>
          </p:cNvSpPr>
          <p:nvPr>
            <p:ph type="title"/>
          </p:nvPr>
        </p:nvSpPr>
        <p:spPr>
          <a:xfrm>
            <a:off x="280293" y="1936145"/>
            <a:ext cx="3019479" cy="3462791"/>
          </a:xfrm>
        </p:spPr>
        <p:txBody>
          <a:bodyPr vert="horz" lIns="91440" tIns="45720" rIns="91440" bIns="45720" rtlCol="0" anchor="ctr">
            <a:normAutofit fontScale="90000"/>
          </a:bodyPr>
          <a:lstStyle/>
          <a:p>
            <a:r>
              <a:rPr lang="en-US" sz="1800" dirty="0">
                <a:solidFill>
                  <a:srgbClr val="2C2C2C"/>
                </a:solidFill>
              </a:rPr>
              <a:t>Currently, agriculture only provides 1.5% of the jobs in Canada while barely supplying enough food for 30% of the population.</a:t>
            </a:r>
            <a:br>
              <a:rPr lang="en-US" sz="1800" dirty="0">
                <a:solidFill>
                  <a:srgbClr val="2C2C2C"/>
                </a:solidFill>
              </a:rPr>
            </a:br>
            <a:r>
              <a:rPr lang="en-US" sz="1800" dirty="0">
                <a:solidFill>
                  <a:srgbClr val="2C2C2C"/>
                </a:solidFill>
              </a:rPr>
              <a:t/>
            </a:r>
            <a:br>
              <a:rPr lang="en-US" sz="1800" dirty="0">
                <a:solidFill>
                  <a:srgbClr val="2C2C2C"/>
                </a:solidFill>
              </a:rPr>
            </a:br>
            <a:r>
              <a:rPr lang="en-US" sz="1800" dirty="0">
                <a:solidFill>
                  <a:srgbClr val="2C2C2C"/>
                </a:solidFill>
              </a:rPr>
              <a:t>With over 36 billion in food imports each year in Canada, protected agriculture can provide jobs in food production and value-added food products.</a:t>
            </a:r>
            <a:br>
              <a:rPr lang="en-US" sz="1800" dirty="0">
                <a:solidFill>
                  <a:srgbClr val="2C2C2C"/>
                </a:solidFill>
              </a:rPr>
            </a:br>
            <a:r>
              <a:rPr lang="en-US" sz="1200" dirty="0">
                <a:solidFill>
                  <a:srgbClr val="2C2C2C"/>
                </a:solidFill>
              </a:rPr>
              <a:t/>
            </a:r>
            <a:br>
              <a:rPr lang="en-US" sz="1200" dirty="0">
                <a:solidFill>
                  <a:srgbClr val="2C2C2C"/>
                </a:solidFill>
              </a:rPr>
            </a:br>
            <a:r>
              <a:rPr lang="en-US" sz="1800" dirty="0">
                <a:solidFill>
                  <a:srgbClr val="2C2C2C"/>
                </a:solidFill>
              </a:rPr>
              <a:t>The USDA National Resource Conservation Service has a subsidy program called the High Tunnel System Initiative to help farmers implement season extension High Tunnels to conserve resources. </a:t>
            </a:r>
            <a:br>
              <a:rPr lang="en-US" sz="1800" dirty="0">
                <a:solidFill>
                  <a:srgbClr val="2C2C2C"/>
                </a:solidFill>
              </a:rPr>
            </a:br>
            <a:r>
              <a:rPr lang="en-US" sz="1800" dirty="0">
                <a:solidFill>
                  <a:srgbClr val="2C2C2C"/>
                </a:solidFill>
              </a:rPr>
              <a:t/>
            </a:r>
            <a:br>
              <a:rPr lang="en-US" sz="1800" dirty="0">
                <a:solidFill>
                  <a:srgbClr val="2C2C2C"/>
                </a:solidFill>
              </a:rPr>
            </a:br>
            <a:r>
              <a:rPr lang="en-US" sz="1800" dirty="0">
                <a:solidFill>
                  <a:srgbClr val="2C2C2C"/>
                </a:solidFill>
              </a:rPr>
              <a:t>Canada has no such program.</a:t>
            </a:r>
            <a:endParaRPr lang="en-US" sz="1200" dirty="0">
              <a:solidFill>
                <a:srgbClr val="2C2C2C"/>
              </a:solidFill>
            </a:endParaRPr>
          </a:p>
        </p:txBody>
      </p:sp>
      <p:sp>
        <p:nvSpPr>
          <p:cNvPr id="15"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E466DC-205C-B047-A01C-C6CC46E7C619}"/>
              </a:ext>
            </a:extLst>
          </p:cNvPr>
          <p:cNvPicPr>
            <a:picLocks noChangeAspect="1"/>
          </p:cNvPicPr>
          <p:nvPr/>
        </p:nvPicPr>
        <p:blipFill rotWithShape="1">
          <a:blip r:embed="rId2"/>
          <a:srcRect l="14492" r="6177" b="-1"/>
          <a:stretch/>
        </p:blipFill>
        <p:spPr>
          <a:xfrm>
            <a:off x="4062964" y="942538"/>
            <a:ext cx="7163222" cy="4808332"/>
          </a:xfrm>
          <a:prstGeom prst="rect">
            <a:avLst/>
          </a:prstGeom>
          <a:effectLst/>
        </p:spPr>
      </p:pic>
      <p:sp>
        <p:nvSpPr>
          <p:cNvPr id="6" name="TextBox 5">
            <a:extLst>
              <a:ext uri="{FF2B5EF4-FFF2-40B4-BE49-F238E27FC236}">
                <a16:creationId xmlns:a16="http://schemas.microsoft.com/office/drawing/2014/main" id="{47A2264A-8A38-0349-9115-B2094298F089}"/>
              </a:ext>
            </a:extLst>
          </p:cNvPr>
          <p:cNvSpPr txBox="1"/>
          <p:nvPr/>
        </p:nvSpPr>
        <p:spPr>
          <a:xfrm>
            <a:off x="280294" y="863025"/>
            <a:ext cx="3019478" cy="523220"/>
          </a:xfrm>
          <a:prstGeom prst="rect">
            <a:avLst/>
          </a:prstGeom>
          <a:noFill/>
        </p:spPr>
        <p:txBody>
          <a:bodyPr wrap="square" rtlCol="0">
            <a:spAutoFit/>
          </a:bodyPr>
          <a:lstStyle/>
          <a:p>
            <a:r>
              <a:rPr lang="en-US" sz="2800" dirty="0"/>
              <a:t>Industry and Jobs</a:t>
            </a:r>
          </a:p>
        </p:txBody>
      </p:sp>
    </p:spTree>
    <p:extLst>
      <p:ext uri="{BB962C8B-B14F-4D97-AF65-F5344CB8AC3E}">
        <p14:creationId xmlns:p14="http://schemas.microsoft.com/office/powerpoint/2010/main" val="2719880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1946D-1CD3-3B48-B014-157852DADFBE}"/>
              </a:ext>
            </a:extLst>
          </p:cNvPr>
          <p:cNvSpPr>
            <a:spLocks noGrp="1"/>
          </p:cNvSpPr>
          <p:nvPr>
            <p:ph type="title"/>
          </p:nvPr>
        </p:nvSpPr>
        <p:spPr>
          <a:xfrm>
            <a:off x="6688182" y="1076777"/>
            <a:ext cx="4307677" cy="1064460"/>
          </a:xfrm>
        </p:spPr>
        <p:txBody>
          <a:bodyPr vert="horz" lIns="91440" tIns="45720" rIns="91440" bIns="45720" rtlCol="0" anchor="b">
            <a:normAutofit/>
          </a:bodyPr>
          <a:lstStyle/>
          <a:p>
            <a:pPr algn="ctr"/>
            <a:r>
              <a:rPr lang="en-US" sz="3200" dirty="0">
                <a:latin typeface="+mn-lt"/>
              </a:rPr>
              <a:t>High Tunnel Construction Materials</a:t>
            </a:r>
          </a:p>
        </p:txBody>
      </p:sp>
      <p:pic>
        <p:nvPicPr>
          <p:cNvPr id="6" name="Picture 5">
            <a:extLst>
              <a:ext uri="{FF2B5EF4-FFF2-40B4-BE49-F238E27FC236}">
                <a16:creationId xmlns:a16="http://schemas.microsoft.com/office/drawing/2014/main" id="{E4A51A69-1CB9-864E-8ECE-F04EC3CC7193}"/>
              </a:ext>
            </a:extLst>
          </p:cNvPr>
          <p:cNvPicPr>
            <a:picLocks noChangeAspect="1"/>
          </p:cNvPicPr>
          <p:nvPr/>
        </p:nvPicPr>
        <p:blipFill rotWithShape="1">
          <a:blip r:embed="rId2"/>
          <a:srcRect l="5103" r="5536" b="3"/>
          <a:stretch/>
        </p:blipFill>
        <p:spPr>
          <a:xfrm>
            <a:off x="391903" y="573678"/>
            <a:ext cx="5103206" cy="5710645"/>
          </a:xfrm>
          <a:prstGeom prst="rect">
            <a:avLst/>
          </a:prstGeom>
        </p:spPr>
      </p:pic>
      <p:sp>
        <p:nvSpPr>
          <p:cNvPr id="27"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892AAA-9837-9644-8217-23534F1C57E9}"/>
              </a:ext>
            </a:extLst>
          </p:cNvPr>
          <p:cNvSpPr txBox="1"/>
          <p:nvPr/>
        </p:nvSpPr>
        <p:spPr>
          <a:xfrm>
            <a:off x="6688182" y="2165345"/>
            <a:ext cx="4887685" cy="321017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Greenhouse and high tunnel construction materials could be produced and manufactured in Canada. These items include Iron Pipes, Agricultural Plastics, High Tunnel Accessories, Irrigation, Lighting, Heating, Geothermal Technology, Agriculture Nutrients, Soil Amendments, Small Farm Equipment, and Automation, etc.</a:t>
            </a:r>
          </a:p>
          <a:p>
            <a:pPr indent="-228600">
              <a:lnSpc>
                <a:spcPct val="90000"/>
              </a:lnSpc>
              <a:spcAft>
                <a:spcPts val="600"/>
              </a:spcAft>
              <a:buFont typeface="Arial" panose="020B0604020202020204" pitchFamily="34" charset="0"/>
              <a:buChar char="•"/>
            </a:pPr>
            <a:r>
              <a:rPr lang="en-US" sz="2000" dirty="0"/>
              <a:t>In 2010, South Korea produced 110 million tons of Steel Pipe for agriculture productions.</a:t>
            </a:r>
          </a:p>
        </p:txBody>
      </p:sp>
    </p:spTree>
    <p:extLst>
      <p:ext uri="{BB962C8B-B14F-4D97-AF65-F5344CB8AC3E}">
        <p14:creationId xmlns:p14="http://schemas.microsoft.com/office/powerpoint/2010/main" val="352149222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B6E0-C269-3B4C-888E-B429EECCE525}"/>
              </a:ext>
            </a:extLst>
          </p:cNvPr>
          <p:cNvSpPr>
            <a:spLocks noGrp="1"/>
          </p:cNvSpPr>
          <p:nvPr>
            <p:ph type="title"/>
          </p:nvPr>
        </p:nvSpPr>
        <p:spPr>
          <a:xfrm>
            <a:off x="6578475" y="879454"/>
            <a:ext cx="5006336" cy="1325563"/>
          </a:xfrm>
        </p:spPr>
        <p:txBody>
          <a:bodyPr>
            <a:normAutofit/>
          </a:bodyPr>
          <a:lstStyle/>
          <a:p>
            <a:pPr algn="ctr"/>
            <a:r>
              <a:rPr lang="en-US" sz="3200" dirty="0">
                <a:latin typeface="+mn-lt"/>
              </a:rPr>
              <a:t>Canada First! </a:t>
            </a:r>
            <a:br>
              <a:rPr lang="en-US" sz="3200" dirty="0">
                <a:latin typeface="+mn-lt"/>
              </a:rPr>
            </a:br>
            <a:r>
              <a:rPr lang="en-US" sz="3200" dirty="0">
                <a:latin typeface="+mn-lt"/>
              </a:rPr>
              <a:t>Food Self-Reliance</a:t>
            </a:r>
          </a:p>
        </p:txBody>
      </p:sp>
      <p:sp>
        <p:nvSpPr>
          <p:cNvPr id="75" name="Freeform: Shape 74">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Asian Food Market. Vegetables For Sale On The Street Market In Vietnam  Stock Photo - Image of green, greengrocery: 158837862">
            <a:extLst>
              <a:ext uri="{FF2B5EF4-FFF2-40B4-BE49-F238E27FC236}">
                <a16:creationId xmlns:a16="http://schemas.microsoft.com/office/drawing/2014/main" id="{2BB43D12-47DA-1947-B626-4E3CA5482F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70" r="14895" b="-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7965006-C9AA-8844-A5AF-C06483B74326}"/>
              </a:ext>
            </a:extLst>
          </p:cNvPr>
          <p:cNvSpPr>
            <a:spLocks noGrp="1"/>
          </p:cNvSpPr>
          <p:nvPr>
            <p:ph idx="1"/>
          </p:nvPr>
        </p:nvSpPr>
        <p:spPr>
          <a:xfrm>
            <a:off x="6510528" y="2363098"/>
            <a:ext cx="5142586" cy="3202815"/>
          </a:xfrm>
        </p:spPr>
        <p:txBody>
          <a:bodyPr anchor="t">
            <a:normAutofit/>
          </a:bodyPr>
          <a:lstStyle/>
          <a:p>
            <a:pPr marL="0" indent="0">
              <a:buNone/>
            </a:pPr>
            <a:r>
              <a:rPr lang="en-US" sz="1900" dirty="0"/>
              <a:t>Centrally located food hubs with cold storage, processing, and distribution can aggregate food and market products to local grocery stores, ensuring a steady flow of locally grown produce.</a:t>
            </a:r>
          </a:p>
          <a:p>
            <a:pPr marL="0" indent="0">
              <a:buNone/>
            </a:pPr>
            <a:r>
              <a:rPr lang="en-CA" sz="1900" dirty="0"/>
              <a:t>Crops and cropping systems can be managed by a cooperative groups of farmers and joint greenhouse management teams. Shipments and sales should be coordinated as well. </a:t>
            </a:r>
            <a:endParaRPr lang="en-US" sz="1900" dirty="0"/>
          </a:p>
          <a:p>
            <a:pPr marL="0" indent="0">
              <a:buNone/>
            </a:pPr>
            <a:r>
              <a:rPr lang="en-US" sz="2100" dirty="0"/>
              <a:t>Bring back Agri-Culture to our communities!</a:t>
            </a:r>
          </a:p>
        </p:txBody>
      </p:sp>
    </p:spTree>
    <p:extLst>
      <p:ext uri="{BB962C8B-B14F-4D97-AF65-F5344CB8AC3E}">
        <p14:creationId xmlns:p14="http://schemas.microsoft.com/office/powerpoint/2010/main" val="190368476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F18C5-56BA-5544-BF78-92921DCD42E9}"/>
              </a:ext>
            </a:extLst>
          </p:cNvPr>
          <p:cNvSpPr>
            <a:spLocks noGrp="1"/>
          </p:cNvSpPr>
          <p:nvPr>
            <p:ph type="title"/>
          </p:nvPr>
        </p:nvSpPr>
        <p:spPr>
          <a:xfrm>
            <a:off x="418225" y="1250994"/>
            <a:ext cx="3201366" cy="2911719"/>
          </a:xfrm>
        </p:spPr>
        <p:txBody>
          <a:bodyPr vert="horz" lIns="91440" tIns="45720" rIns="91440" bIns="45720" rtlCol="0" anchor="b">
            <a:normAutofit/>
          </a:bodyPr>
          <a:lstStyle/>
          <a:p>
            <a:pPr algn="r"/>
            <a:r>
              <a:rPr lang="en-US" sz="1900" kern="1200" dirty="0">
                <a:solidFill>
                  <a:srgbClr val="FFFFFF"/>
                </a:solidFill>
                <a:latin typeface="+mj-lt"/>
                <a:ea typeface="+mj-ea"/>
                <a:cs typeface="+mj-cs"/>
              </a:rPr>
              <a:t>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2400" kern="1200" dirty="0">
                <a:solidFill>
                  <a:srgbClr val="FFFFFF"/>
                </a:solidFill>
                <a:latin typeface="+mj-lt"/>
                <a:ea typeface="+mj-ea"/>
                <a:cs typeface="+mj-cs"/>
              </a:rPr>
              <a:t>Help us grow farming!</a:t>
            </a:r>
            <a:br>
              <a:rPr lang="en-US" sz="2400" kern="1200" dirty="0">
                <a:solidFill>
                  <a:srgbClr val="FFFFFF"/>
                </a:solidFill>
                <a:latin typeface="+mj-lt"/>
                <a:ea typeface="+mj-ea"/>
                <a:cs typeface="+mj-cs"/>
              </a:rPr>
            </a:br>
            <a:r>
              <a:rPr lang="en-US" sz="2000" kern="1200" dirty="0">
                <a:solidFill>
                  <a:schemeClr val="bg1"/>
                </a:solidFill>
                <a:latin typeface="+mj-lt"/>
                <a:ea typeface="+mj-ea"/>
                <a:cs typeface="+mj-cs"/>
                <a:hlinkClick r:id="rId2">
                  <a:extLst>
                    <a:ext uri="{A12FA001-AC4F-418D-AE19-62706E023703}">
                      <ahyp:hlinkClr xmlns:ahyp="http://schemas.microsoft.com/office/drawing/2018/hyperlinkcolor" xmlns="" val="tx"/>
                    </a:ext>
                  </a:extLst>
                </a:hlinkClick>
              </a:rPr>
              <a:t>info@kelownamicrogreens.ca</a:t>
            </a:r>
            <a:r>
              <a:rPr lang="en-US" sz="2000" kern="1200">
                <a:solidFill>
                  <a:srgbClr val="FFFFFF"/>
                </a:solidFill>
                <a:latin typeface="+mj-lt"/>
                <a:ea typeface="+mj-ea"/>
                <a:cs typeface="+mj-cs"/>
              </a:rPr>
              <a:t/>
            </a:r>
            <a:br>
              <a:rPr lang="en-US" sz="2000" kern="1200">
                <a:solidFill>
                  <a:srgbClr val="FFFFFF"/>
                </a:solidFill>
                <a:latin typeface="+mj-lt"/>
                <a:ea typeface="+mj-ea"/>
                <a:cs typeface="+mj-cs"/>
              </a:rPr>
            </a:br>
            <a:r>
              <a:rPr lang="en-US" sz="2000" kern="1200">
                <a:solidFill>
                  <a:srgbClr val="FFFFFF"/>
                </a:solidFill>
                <a:latin typeface="+mj-lt"/>
                <a:ea typeface="+mj-ea"/>
                <a:cs typeface="+mj-cs"/>
              </a:rPr>
              <a:t>778-214-8568</a:t>
            </a:r>
            <a:endParaRPr lang="en-US" sz="20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33FDEA9C-00D9-0F40-AA7B-87D7F8E9453B}"/>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gn="ctr">
              <a:lnSpc>
                <a:spcPct val="90000"/>
              </a:lnSpc>
              <a:spcAft>
                <a:spcPts val="600"/>
              </a:spcAft>
            </a:pPr>
            <a:r>
              <a:rPr lang="en-US" sz="2000" dirty="0"/>
              <a:t>Summary: </a:t>
            </a:r>
          </a:p>
          <a:p>
            <a:pPr>
              <a:lnSpc>
                <a:spcPct val="90000"/>
              </a:lnSpc>
              <a:spcAft>
                <a:spcPts val="600"/>
              </a:spcAft>
            </a:pPr>
            <a:r>
              <a:rPr lang="en-US" dirty="0"/>
              <a:t>Creating a self-reliant food system in Canada should be part of our strategic National Security Plan. The global marketplace is fraught with issues and food security concerns have been mounting. If in fact a weakened or dormant sun is here (Grand Solar Minimum), Canada is at a massive disadvantage to countries who have built food production systems under protected cultivation methods. High tunnels are best way for young farmers to build farm wealth and food self-sufficiency for Canadians. </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How can you help? We are looking for farming stakeholders to assist in building a self-reliant food model that will work for Canadians. If you are a Landowner, Investor, Farmer, Grocery Store, Local Food Market, Municipal, Provincial, and Federal Politician, Farming Stakeholder, Agricultural Land Commission, First Nation’s Stakeholder, etc., please reach out to your local leaders to put protected cultivation on the map.</a:t>
            </a:r>
          </a:p>
          <a:p>
            <a:pPr>
              <a:lnSpc>
                <a:spcPct val="90000"/>
              </a:lnSpc>
              <a:spcAft>
                <a:spcPts val="600"/>
              </a:spcAft>
            </a:pPr>
            <a:endParaRPr lang="en-US" dirty="0"/>
          </a:p>
          <a:p>
            <a:pPr>
              <a:lnSpc>
                <a:spcPct val="90000"/>
              </a:lnSpc>
              <a:spcAft>
                <a:spcPts val="600"/>
              </a:spcAft>
            </a:pPr>
            <a:r>
              <a:rPr lang="en-US" dirty="0"/>
              <a:t>If the US and Mexico can subsidize farmers to build high tunnels, we should be doing that for our farmers in Canada too!</a:t>
            </a:r>
          </a:p>
        </p:txBody>
      </p:sp>
    </p:spTree>
    <p:extLst>
      <p:ext uri="{BB962C8B-B14F-4D97-AF65-F5344CB8AC3E}">
        <p14:creationId xmlns:p14="http://schemas.microsoft.com/office/powerpoint/2010/main" val="278867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A2B2D-0E4B-244C-BF51-FDBD5C6C8963}"/>
              </a:ext>
            </a:extLst>
          </p:cNvPr>
          <p:cNvSpPr>
            <a:spLocks noGrp="1"/>
          </p:cNvSpPr>
          <p:nvPr>
            <p:ph type="title"/>
          </p:nvPr>
        </p:nvSpPr>
        <p:spPr>
          <a:xfrm>
            <a:off x="594360" y="640263"/>
            <a:ext cx="5239512" cy="1344975"/>
          </a:xfrm>
        </p:spPr>
        <p:txBody>
          <a:bodyPr vert="horz" lIns="91440" tIns="45720" rIns="91440" bIns="45720" rtlCol="0" anchor="ctr">
            <a:noAutofit/>
          </a:bodyPr>
          <a:lstStyle/>
          <a:p>
            <a:pPr algn="ctr"/>
            <a:r>
              <a:rPr lang="en-US" sz="3200" kern="1200" dirty="0">
                <a:solidFill>
                  <a:schemeClr val="bg1"/>
                </a:solidFill>
                <a:latin typeface="+mn-lt"/>
                <a:ea typeface="+mj-ea"/>
                <a:cs typeface="+mj-cs"/>
              </a:rPr>
              <a:t>Rising Food Prices,              Global Supply Chain,         Attack on Farmers</a:t>
            </a:r>
          </a:p>
        </p:txBody>
      </p:sp>
      <p:cxnSp>
        <p:nvCxnSpPr>
          <p:cNvPr id="29" name="Straight Connector 28">
            <a:extLst>
              <a:ext uri="{FF2B5EF4-FFF2-40B4-BE49-F238E27FC236}">
                <a16:creationId xmlns:a16="http://schemas.microsoft.com/office/drawing/2014/main" id="{57E1E5E6-F385-4E9C-B201-BA5BDE5CAD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753A16-4D9C-7149-83FB-32874EEE04BB}"/>
              </a:ext>
            </a:extLst>
          </p:cNvPr>
          <p:cNvSpPr txBox="1"/>
          <p:nvPr/>
        </p:nvSpPr>
        <p:spPr>
          <a:xfrm>
            <a:off x="593610" y="2121763"/>
            <a:ext cx="5235490" cy="3773010"/>
          </a:xfrm>
          <a:prstGeom prst="rect">
            <a:avLst/>
          </a:prstGeom>
        </p:spPr>
        <p:txBody>
          <a:bodyPr vert="horz" lIns="91440" tIns="45720" rIns="91440" bIns="45720" rtlCol="0">
            <a:normAutofit/>
          </a:bodyPr>
          <a:lstStyle/>
          <a:p>
            <a:pPr marL="57150">
              <a:lnSpc>
                <a:spcPct val="90000"/>
              </a:lnSpc>
              <a:spcAft>
                <a:spcPts val="600"/>
              </a:spcAft>
            </a:pPr>
            <a:endParaRPr lang="en-US" dirty="0">
              <a:solidFill>
                <a:schemeClr val="bg1"/>
              </a:solidFill>
            </a:endParaRPr>
          </a:p>
          <a:p>
            <a:pPr marL="57150">
              <a:lnSpc>
                <a:spcPct val="90000"/>
              </a:lnSpc>
              <a:spcAft>
                <a:spcPts val="600"/>
              </a:spcAft>
            </a:pPr>
            <a:r>
              <a:rPr lang="en-US" dirty="0">
                <a:solidFill>
                  <a:schemeClr val="bg1"/>
                </a:solidFill>
              </a:rPr>
              <a:t>Global Supply Chain Instability Along With Future Crop Losses (Grand Solar Minimum) Will Lead to Food Shortages and increased Global Food Insecurity</a:t>
            </a:r>
          </a:p>
          <a:p>
            <a:pPr marL="285750" indent="-228600">
              <a:lnSpc>
                <a:spcPct val="90000"/>
              </a:lnSpc>
              <a:spcAft>
                <a:spcPts val="600"/>
              </a:spcAft>
              <a:buFont typeface="Arial" panose="020B0604020202020204" pitchFamily="34" charset="0"/>
              <a:buChar char="•"/>
            </a:pPr>
            <a:r>
              <a:rPr lang="en-US" dirty="0">
                <a:solidFill>
                  <a:schemeClr val="bg1"/>
                </a:solidFill>
              </a:rPr>
              <a:t>Global Food Prices Have Increased 38% Since January 2020 – </a:t>
            </a:r>
            <a:r>
              <a:rPr lang="en-US" sz="1200" dirty="0">
                <a:solidFill>
                  <a:schemeClr val="bg1"/>
                </a:solidFill>
              </a:rPr>
              <a:t>World Bank</a:t>
            </a:r>
          </a:p>
          <a:p>
            <a:pPr marL="285750" indent="-228600">
              <a:lnSpc>
                <a:spcPct val="90000"/>
              </a:lnSpc>
              <a:spcAft>
                <a:spcPts val="600"/>
              </a:spcAft>
              <a:buFont typeface="Arial" panose="020B0604020202020204" pitchFamily="34" charset="0"/>
              <a:buChar char="•"/>
            </a:pPr>
            <a:r>
              <a:rPr lang="en-US" dirty="0">
                <a:solidFill>
                  <a:schemeClr val="bg1"/>
                </a:solidFill>
              </a:rPr>
              <a:t>Japan bans export of seeds! </a:t>
            </a:r>
          </a:p>
          <a:p>
            <a:pPr marL="285750" indent="-228600">
              <a:lnSpc>
                <a:spcPct val="90000"/>
              </a:lnSpc>
              <a:spcAft>
                <a:spcPts val="600"/>
              </a:spcAft>
              <a:buFont typeface="Arial" panose="020B0604020202020204" pitchFamily="34" charset="0"/>
              <a:buChar char="•"/>
            </a:pPr>
            <a:r>
              <a:rPr lang="en-US" dirty="0">
                <a:solidFill>
                  <a:schemeClr val="bg1"/>
                </a:solidFill>
              </a:rPr>
              <a:t>Argentina, Bolivia bans export of beef</a:t>
            </a:r>
          </a:p>
          <a:p>
            <a:pPr marL="285750" indent="-228600">
              <a:lnSpc>
                <a:spcPct val="90000"/>
              </a:lnSpc>
              <a:spcAft>
                <a:spcPts val="600"/>
              </a:spcAft>
              <a:buFont typeface="Arial" panose="020B0604020202020204" pitchFamily="34" charset="0"/>
              <a:buChar char="•"/>
            </a:pPr>
            <a:r>
              <a:rPr lang="en-US" dirty="0">
                <a:solidFill>
                  <a:schemeClr val="bg1"/>
                </a:solidFill>
              </a:rPr>
              <a:t>Operations have run out of feed for animals, expect meat shortages</a:t>
            </a:r>
          </a:p>
          <a:p>
            <a:pPr marL="285750" indent="-228600">
              <a:lnSpc>
                <a:spcPct val="90000"/>
              </a:lnSpc>
              <a:spcAft>
                <a:spcPts val="600"/>
              </a:spcAft>
              <a:buFont typeface="Arial" panose="020B0604020202020204" pitchFamily="34" charset="0"/>
              <a:buChar char="•"/>
            </a:pPr>
            <a:r>
              <a:rPr lang="en-US" dirty="0">
                <a:solidFill>
                  <a:schemeClr val="bg1"/>
                </a:solidFill>
              </a:rPr>
              <a:t>Climate change NOW causing record cold temperatures across the globe, crop failures.</a:t>
            </a:r>
          </a:p>
          <a:p>
            <a:pPr marL="285750" indent="-228600">
              <a:lnSpc>
                <a:spcPct val="90000"/>
              </a:lnSpc>
              <a:spcAft>
                <a:spcPts val="600"/>
              </a:spcAft>
              <a:buFont typeface="Arial" panose="020B0604020202020204" pitchFamily="34" charset="0"/>
              <a:buChar char="•"/>
            </a:pPr>
            <a:endParaRPr lang="en-US" dirty="0">
              <a:solidFill>
                <a:schemeClr val="bg1"/>
              </a:solidFill>
            </a:endParaRPr>
          </a:p>
          <a:p>
            <a:pPr indent="-228600">
              <a:lnSpc>
                <a:spcPct val="90000"/>
              </a:lnSpc>
              <a:spcAft>
                <a:spcPts val="600"/>
              </a:spcAft>
              <a:buFont typeface="Arial" panose="020B0604020202020204" pitchFamily="34" charset="0"/>
              <a:buChar char="•"/>
            </a:pPr>
            <a:endParaRPr lang="en-US" sz="1400" dirty="0">
              <a:solidFill>
                <a:schemeClr val="bg1"/>
              </a:solidFill>
            </a:endParaRPr>
          </a:p>
          <a:p>
            <a:pPr indent="-228600">
              <a:lnSpc>
                <a:spcPct val="90000"/>
              </a:lnSpc>
              <a:spcAft>
                <a:spcPts val="600"/>
              </a:spcAft>
              <a:buFont typeface="Arial" panose="020B0604020202020204" pitchFamily="34" charset="0"/>
              <a:buChar char="•"/>
            </a:pPr>
            <a:endParaRPr lang="en-US" sz="1400" dirty="0">
              <a:solidFill>
                <a:schemeClr val="bg1"/>
              </a:solidFill>
            </a:endParaRPr>
          </a:p>
          <a:p>
            <a:pPr indent="-228600">
              <a:lnSpc>
                <a:spcPct val="90000"/>
              </a:lnSpc>
              <a:spcAft>
                <a:spcPts val="600"/>
              </a:spcAft>
              <a:buFont typeface="Arial" panose="020B0604020202020204" pitchFamily="34" charset="0"/>
              <a:buChar char="•"/>
            </a:pPr>
            <a:endParaRPr lang="en-US" sz="1400" dirty="0">
              <a:solidFill>
                <a:schemeClr val="bg1"/>
              </a:solidFill>
            </a:endParaRPr>
          </a:p>
          <a:p>
            <a:pPr indent="-228600">
              <a:lnSpc>
                <a:spcPct val="90000"/>
              </a:lnSpc>
              <a:spcAft>
                <a:spcPts val="600"/>
              </a:spcAft>
              <a:buFont typeface="Arial" panose="020B0604020202020204" pitchFamily="34" charset="0"/>
              <a:buChar char="•"/>
            </a:pPr>
            <a:endParaRPr lang="en-US" sz="1400" dirty="0">
              <a:solidFill>
                <a:schemeClr val="bg1"/>
              </a:solidFill>
            </a:endParaRPr>
          </a:p>
          <a:p>
            <a:pPr indent="-228600">
              <a:lnSpc>
                <a:spcPct val="90000"/>
              </a:lnSpc>
              <a:spcAft>
                <a:spcPts val="600"/>
              </a:spcAft>
              <a:buFont typeface="Arial" panose="020B0604020202020204" pitchFamily="34" charset="0"/>
              <a:buChar char="•"/>
            </a:pPr>
            <a:endParaRPr lang="en-US" sz="1400" dirty="0">
              <a:solidFill>
                <a:schemeClr val="bg1"/>
              </a:solidFill>
            </a:endParaRPr>
          </a:p>
          <a:p>
            <a:pPr indent="-228600">
              <a:lnSpc>
                <a:spcPct val="90000"/>
              </a:lnSpc>
              <a:spcAft>
                <a:spcPts val="600"/>
              </a:spcAft>
              <a:buFont typeface="Arial" panose="020B0604020202020204" pitchFamily="34" charset="0"/>
              <a:buChar char="•"/>
            </a:pPr>
            <a:endParaRPr lang="en-US" sz="1400" dirty="0">
              <a:solidFill>
                <a:schemeClr val="bg1"/>
              </a:solidFill>
            </a:endParaRPr>
          </a:p>
          <a:p>
            <a:pPr indent="-228600">
              <a:lnSpc>
                <a:spcPct val="90000"/>
              </a:lnSpc>
              <a:spcAft>
                <a:spcPts val="600"/>
              </a:spcAft>
              <a:buFont typeface="Arial" panose="020B0604020202020204" pitchFamily="34" charset="0"/>
              <a:buChar char="•"/>
            </a:pPr>
            <a:endParaRPr lang="en-US" sz="1400" dirty="0">
              <a:solidFill>
                <a:schemeClr val="bg1"/>
              </a:solidFill>
            </a:endParaRPr>
          </a:p>
          <a:p>
            <a:pPr indent="-228600">
              <a:lnSpc>
                <a:spcPct val="90000"/>
              </a:lnSpc>
              <a:spcAft>
                <a:spcPts val="600"/>
              </a:spcAft>
              <a:buFont typeface="Arial" panose="020B0604020202020204" pitchFamily="34" charset="0"/>
              <a:buChar char="•"/>
            </a:pPr>
            <a:endParaRPr lang="en-US" sz="1400" dirty="0">
              <a:solidFill>
                <a:schemeClr val="bg1"/>
              </a:solidFill>
            </a:endParaRPr>
          </a:p>
        </p:txBody>
      </p:sp>
      <p:pic>
        <p:nvPicPr>
          <p:cNvPr id="4" name="Picture 3">
            <a:extLst>
              <a:ext uri="{FF2B5EF4-FFF2-40B4-BE49-F238E27FC236}">
                <a16:creationId xmlns:a16="http://schemas.microsoft.com/office/drawing/2014/main" id="{D22CF0C4-9014-074B-BFC2-D6226B50A1C4}"/>
              </a:ext>
            </a:extLst>
          </p:cNvPr>
          <p:cNvPicPr>
            <a:picLocks noChangeAspect="1"/>
          </p:cNvPicPr>
          <p:nvPr/>
        </p:nvPicPr>
        <p:blipFill rotWithShape="1">
          <a:blip r:embed="rId2"/>
          <a:srcRect l="26015" r="32899" b="1"/>
          <a:stretch/>
        </p:blipFill>
        <p:spPr>
          <a:xfrm>
            <a:off x="7197220" y="484632"/>
            <a:ext cx="3893559" cy="5733287"/>
          </a:xfrm>
          <a:prstGeom prst="rect">
            <a:avLst/>
          </a:prstGeom>
        </p:spPr>
      </p:pic>
    </p:spTree>
    <p:extLst>
      <p:ext uri="{BB962C8B-B14F-4D97-AF65-F5344CB8AC3E}">
        <p14:creationId xmlns:p14="http://schemas.microsoft.com/office/powerpoint/2010/main" val="240278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4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EBB852-E359-7840-9A3E-49730843CCB6}"/>
              </a:ext>
            </a:extLst>
          </p:cNvPr>
          <p:cNvSpPr>
            <a:spLocks noGrp="1"/>
          </p:cNvSpPr>
          <p:nvPr>
            <p:ph type="title"/>
          </p:nvPr>
        </p:nvSpPr>
        <p:spPr>
          <a:xfrm>
            <a:off x="524256" y="516804"/>
            <a:ext cx="6594189" cy="1625210"/>
          </a:xfrm>
        </p:spPr>
        <p:txBody>
          <a:bodyPr vert="horz" lIns="91440" tIns="45720" rIns="91440" bIns="45720" rtlCol="0" anchor="ctr">
            <a:normAutofit/>
          </a:bodyPr>
          <a:lstStyle/>
          <a:p>
            <a:pPr algn="ctr"/>
            <a:r>
              <a:rPr lang="en-US" sz="3200" kern="1200" dirty="0">
                <a:solidFill>
                  <a:srgbClr val="FFFFFF"/>
                </a:solidFill>
                <a:latin typeface="+mn-lt"/>
                <a:ea typeface="+mj-ea"/>
                <a:cs typeface="+mj-cs"/>
              </a:rPr>
              <a:t>Food Self-Sufficiency</a:t>
            </a:r>
          </a:p>
        </p:txBody>
      </p:sp>
      <p:sp>
        <p:nvSpPr>
          <p:cNvPr id="14" name="Rectangle 13">
            <a:extLst>
              <a:ext uri="{FF2B5EF4-FFF2-40B4-BE49-F238E27FC236}">
                <a16:creationId xmlns:a16="http://schemas.microsoft.com/office/drawing/2014/main"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asket of vegetables&#10;&#10;Description automatically generated with low confidence">
            <a:extLst>
              <a:ext uri="{FF2B5EF4-FFF2-40B4-BE49-F238E27FC236}">
                <a16:creationId xmlns:a16="http://schemas.microsoft.com/office/drawing/2014/main" id="{D397D188-C0FB-DC46-B656-3D40E102A1BA}"/>
              </a:ext>
            </a:extLst>
          </p:cNvPr>
          <p:cNvPicPr>
            <a:picLocks noChangeAspect="1"/>
          </p:cNvPicPr>
          <p:nvPr/>
        </p:nvPicPr>
        <p:blipFill>
          <a:blip r:embed="rId2"/>
          <a:stretch>
            <a:fillRect/>
          </a:stretch>
        </p:blipFill>
        <p:spPr>
          <a:xfrm>
            <a:off x="1124948" y="2660287"/>
            <a:ext cx="5463501" cy="3646887"/>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9A6F2BD-2F67-974E-A5CD-54A03E421375}"/>
              </a:ext>
            </a:extLst>
          </p:cNvPr>
          <p:cNvSpPr txBox="1"/>
          <p:nvPr/>
        </p:nvSpPr>
        <p:spPr>
          <a:xfrm>
            <a:off x="7796533" y="1454812"/>
            <a:ext cx="3811855" cy="4852362"/>
          </a:xfrm>
          <a:prstGeom prst="rect">
            <a:avLst/>
          </a:prstGeom>
        </p:spPr>
        <p:txBody>
          <a:bodyPr vert="horz" lIns="91440" tIns="45720" rIns="91440" bIns="45720" rtlCol="0" anchor="ctr">
            <a:normAutofit/>
          </a:bodyPr>
          <a:lstStyle/>
          <a:p>
            <a:pPr>
              <a:lnSpc>
                <a:spcPct val="90000"/>
              </a:lnSpc>
              <a:spcAft>
                <a:spcPts val="600"/>
              </a:spcAft>
            </a:pPr>
            <a:r>
              <a:rPr lang="en-CA" dirty="0">
                <a:solidFill>
                  <a:schemeClr val="bg1"/>
                </a:solidFill>
              </a:rPr>
              <a:t>Food self-sufficiency means that a country produces enough food to feed all its people without having to import food from other countries.</a:t>
            </a:r>
            <a:endParaRPr lang="en-US" dirty="0">
              <a:solidFill>
                <a:schemeClr val="bg1"/>
              </a:solidFill>
            </a:endParaRPr>
          </a:p>
          <a:p>
            <a:pPr marL="285750" indent="-285750">
              <a:lnSpc>
                <a:spcPct val="90000"/>
              </a:lnSpc>
              <a:spcAft>
                <a:spcPts val="600"/>
              </a:spcAft>
              <a:buFont typeface="Arial" panose="020B0604020202020204" pitchFamily="34" charset="0"/>
              <a:buChar char="•"/>
            </a:pPr>
            <a:r>
              <a:rPr lang="en-US" dirty="0">
                <a:solidFill>
                  <a:srgbClr val="FFFFFF"/>
                </a:solidFill>
              </a:rPr>
              <a:t>Newfoundland &amp; Labrador have a 2022 goal to DOUBLE food self-reliance for the province to 20%.</a:t>
            </a:r>
          </a:p>
          <a:p>
            <a:pPr marL="285750" indent="-285750">
              <a:lnSpc>
                <a:spcPct val="90000"/>
              </a:lnSpc>
              <a:spcAft>
                <a:spcPts val="600"/>
              </a:spcAft>
              <a:buFont typeface="Arial" panose="020B0604020202020204" pitchFamily="34" charset="0"/>
              <a:buChar char="•"/>
            </a:pPr>
            <a:r>
              <a:rPr lang="en-US" dirty="0">
                <a:solidFill>
                  <a:srgbClr val="FFFFFF"/>
                </a:solidFill>
              </a:rPr>
              <a:t>New Brunswick - </a:t>
            </a:r>
            <a:r>
              <a:rPr lang="en-CA" dirty="0">
                <a:solidFill>
                  <a:schemeClr val="bg1"/>
                </a:solidFill>
              </a:rPr>
              <a:t>Overall self-sufficiency in fruit is 32% and self-sufficiency in vegetables (excluding potatoes) is approximately 7%.</a:t>
            </a:r>
          </a:p>
          <a:p>
            <a:pPr marL="285750" indent="-285750">
              <a:lnSpc>
                <a:spcPct val="90000"/>
              </a:lnSpc>
              <a:spcAft>
                <a:spcPts val="600"/>
              </a:spcAft>
              <a:buFont typeface="Arial" panose="020B0604020202020204" pitchFamily="34" charset="0"/>
              <a:buChar char="•"/>
            </a:pPr>
            <a:r>
              <a:rPr lang="en-CA" dirty="0">
                <a:solidFill>
                  <a:schemeClr val="bg1"/>
                </a:solidFill>
              </a:rPr>
              <a:t>In 2011, Southwest BC total food self-reliance reached 40%.</a:t>
            </a:r>
          </a:p>
          <a:p>
            <a:pPr marL="285750" indent="-285750">
              <a:lnSpc>
                <a:spcPct val="90000"/>
              </a:lnSpc>
              <a:spcAft>
                <a:spcPts val="600"/>
              </a:spcAft>
              <a:buFont typeface="Arial" panose="020B0604020202020204" pitchFamily="34" charset="0"/>
              <a:buChar char="•"/>
            </a:pPr>
            <a:r>
              <a:rPr lang="en-CA" dirty="0">
                <a:solidFill>
                  <a:schemeClr val="bg1"/>
                </a:solidFill>
              </a:rPr>
              <a:t>Nova Scotia - The Government shall SET A GOAL to procure 30% of its food requirements from local producers by the year 2026.</a:t>
            </a:r>
          </a:p>
          <a:p>
            <a:pPr marL="285750" indent="-285750">
              <a:lnSpc>
                <a:spcPct val="90000"/>
              </a:lnSpc>
              <a:spcAft>
                <a:spcPts val="600"/>
              </a:spcAft>
              <a:buFont typeface="Arial" panose="020B0604020202020204" pitchFamily="34" charset="0"/>
              <a:buChar char="•"/>
            </a:pPr>
            <a:endParaRPr lang="en-US" dirty="0">
              <a:solidFill>
                <a:srgbClr val="FFFFFF"/>
              </a:solidFill>
            </a:endParaRP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72245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700D48D-C9AA-4000-A912-29A4FEA98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B1C3E4-CBBC-944C-B042-847C05EF2058}"/>
              </a:ext>
            </a:extLst>
          </p:cNvPr>
          <p:cNvSpPr>
            <a:spLocks noGrp="1"/>
          </p:cNvSpPr>
          <p:nvPr>
            <p:ph type="title"/>
          </p:nvPr>
        </p:nvSpPr>
        <p:spPr>
          <a:xfrm>
            <a:off x="711008" y="803092"/>
            <a:ext cx="5093444" cy="3318308"/>
          </a:xfrm>
        </p:spPr>
        <p:txBody>
          <a:bodyPr vert="horz" lIns="91440" tIns="45720" rIns="91440" bIns="45720" rtlCol="0" anchor="b">
            <a:normAutofit fontScale="90000"/>
          </a:bodyPr>
          <a:lstStyle/>
          <a:p>
            <a:pPr algn="ctr"/>
            <a:r>
              <a:rPr lang="en-US" sz="3200" dirty="0">
                <a:solidFill>
                  <a:srgbClr val="FFFFFF"/>
                </a:solidFill>
                <a:latin typeface="+mn-lt"/>
              </a:rPr>
              <a:t>Food Insecurity:</a:t>
            </a:r>
            <a:r>
              <a:rPr lang="en-US" sz="1500" dirty="0">
                <a:solidFill>
                  <a:srgbClr val="FFFFFF"/>
                </a:solidFill>
              </a:rPr>
              <a:t/>
            </a:r>
            <a:br>
              <a:rPr lang="en-US" sz="1500" dirty="0">
                <a:solidFill>
                  <a:srgbClr val="FFFFFF"/>
                </a:solidFill>
              </a:rPr>
            </a:br>
            <a:r>
              <a:rPr lang="en-US" sz="2000" dirty="0">
                <a:solidFill>
                  <a:srgbClr val="FFFFFF"/>
                </a:solidFill>
              </a:rPr>
              <a:t>A look a food insecurity in Canadian households</a:t>
            </a:r>
            <a:r>
              <a:rPr lang="en-US" sz="1500" dirty="0">
                <a:solidFill>
                  <a:srgbClr val="FFFFFF"/>
                </a:solidFill>
              </a:rPr>
              <a:t/>
            </a:r>
            <a:br>
              <a:rPr lang="en-US" sz="1500" dirty="0">
                <a:solidFill>
                  <a:srgbClr val="FFFFFF"/>
                </a:solidFill>
              </a:rPr>
            </a:br>
            <a:r>
              <a:rPr lang="en-US" sz="1500" dirty="0">
                <a:solidFill>
                  <a:srgbClr val="FFFFFF"/>
                </a:solidFill>
              </a:rPr>
              <a:t/>
            </a:r>
            <a:br>
              <a:rPr lang="en-US" sz="1500" dirty="0">
                <a:solidFill>
                  <a:srgbClr val="FFFFFF"/>
                </a:solidFill>
              </a:rPr>
            </a:br>
            <a:r>
              <a:rPr lang="en-US" sz="1800" dirty="0">
                <a:solidFill>
                  <a:srgbClr val="FFFFFF"/>
                </a:solidFill>
              </a:rPr>
              <a:t>Food insecurity has many causes none more linked than job opportunities and income as 65% of food insecure households are in the workforce.</a:t>
            </a:r>
            <a:br>
              <a:rPr lang="en-US" sz="1800" dirty="0">
                <a:solidFill>
                  <a:srgbClr val="FFFFFF"/>
                </a:solidFill>
              </a:rPr>
            </a:br>
            <a:r>
              <a:rPr lang="en-US" sz="1600" dirty="0">
                <a:solidFill>
                  <a:srgbClr val="FFFFFF"/>
                </a:solidFill>
              </a:rPr>
              <a:t/>
            </a:r>
            <a:br>
              <a:rPr lang="en-US" sz="1600" dirty="0">
                <a:solidFill>
                  <a:srgbClr val="FFFFFF"/>
                </a:solidFill>
              </a:rPr>
            </a:br>
            <a:r>
              <a:rPr lang="en-US" sz="1800" dirty="0">
                <a:solidFill>
                  <a:srgbClr val="FFFFFF"/>
                </a:solidFill>
              </a:rPr>
              <a:t>Almost 60% of people on disability, social assistance, or senior incomes are food insecure.</a:t>
            </a:r>
            <a:r>
              <a:rPr lang="en-US" sz="1500" dirty="0">
                <a:solidFill>
                  <a:srgbClr val="FFFFFF"/>
                </a:solidFill>
              </a:rPr>
              <a:t/>
            </a:r>
            <a:br>
              <a:rPr lang="en-US" sz="1500" dirty="0">
                <a:solidFill>
                  <a:srgbClr val="FFFFFF"/>
                </a:solidFill>
              </a:rPr>
            </a:br>
            <a:r>
              <a:rPr lang="en-US" sz="1500" dirty="0">
                <a:solidFill>
                  <a:schemeClr val="bg1"/>
                </a:solidFill>
              </a:rPr>
              <a:t/>
            </a:r>
            <a:br>
              <a:rPr lang="en-US" sz="1500" dirty="0">
                <a:solidFill>
                  <a:schemeClr val="bg1"/>
                </a:solidFill>
              </a:rPr>
            </a:br>
            <a:r>
              <a:rPr lang="en-CA" sz="1800" b="1" dirty="0">
                <a:solidFill>
                  <a:schemeClr val="bg1"/>
                </a:solidFill>
              </a:rPr>
              <a:t>Food insecurity takes a tremendous toll on people’s health and the healthcare system. – </a:t>
            </a:r>
            <a:r>
              <a:rPr lang="en-CA" sz="1600" b="1" dirty="0">
                <a:solidFill>
                  <a:schemeClr val="bg1"/>
                </a:solidFill>
              </a:rPr>
              <a:t>Food Insecurity Policy Research</a:t>
            </a:r>
            <a:r>
              <a:rPr lang="en-US" sz="1500" dirty="0">
                <a:solidFill>
                  <a:srgbClr val="FFFFFF"/>
                </a:solidFill>
              </a:rPr>
              <a:t/>
            </a:r>
            <a:br>
              <a:rPr lang="en-US" sz="1500" dirty="0">
                <a:solidFill>
                  <a:srgbClr val="FFFFFF"/>
                </a:solidFill>
              </a:rPr>
            </a:br>
            <a:endParaRPr lang="en-US" sz="1500" dirty="0">
              <a:solidFill>
                <a:srgbClr val="FFFFFF"/>
              </a:solidFill>
            </a:endParaRPr>
          </a:p>
        </p:txBody>
      </p:sp>
      <p:pic>
        <p:nvPicPr>
          <p:cNvPr id="7" name="Picture 6">
            <a:extLst>
              <a:ext uri="{FF2B5EF4-FFF2-40B4-BE49-F238E27FC236}">
                <a16:creationId xmlns:a16="http://schemas.microsoft.com/office/drawing/2014/main" id="{5C41DBF0-E6F3-9144-A90E-D48CE46DDCB6}"/>
              </a:ext>
            </a:extLst>
          </p:cNvPr>
          <p:cNvPicPr>
            <a:picLocks noChangeAspect="1"/>
          </p:cNvPicPr>
          <p:nvPr/>
        </p:nvPicPr>
        <p:blipFill>
          <a:blip r:embed="rId2"/>
          <a:stretch>
            <a:fillRect/>
          </a:stretch>
        </p:blipFill>
        <p:spPr>
          <a:xfrm>
            <a:off x="6985372" y="320244"/>
            <a:ext cx="4362462" cy="2955567"/>
          </a:xfrm>
          <a:prstGeom prst="rect">
            <a:avLst/>
          </a:prstGeom>
        </p:spPr>
      </p:pic>
      <p:cxnSp>
        <p:nvCxnSpPr>
          <p:cNvPr id="18" name="Straight Connector 17">
            <a:extLst>
              <a:ext uri="{FF2B5EF4-FFF2-40B4-BE49-F238E27FC236}">
                <a16:creationId xmlns:a16="http://schemas.microsoft.com/office/drawing/2014/main" id="{805E69BC-D844-4AB5-9E35-ED458EE2965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12C673-8179-457E-AD2A-D1FAE4CC96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B16D052-46E8-8149-9CC3-26970C3BC83D}"/>
              </a:ext>
            </a:extLst>
          </p:cNvPr>
          <p:cNvPicPr>
            <a:picLocks noChangeAspect="1"/>
          </p:cNvPicPr>
          <p:nvPr/>
        </p:nvPicPr>
        <p:blipFill rotWithShape="1">
          <a:blip r:embed="rId3"/>
          <a:srcRect t="14557" r="-2" b="2934"/>
          <a:stretch/>
        </p:blipFill>
        <p:spPr>
          <a:xfrm>
            <a:off x="6985372" y="3531803"/>
            <a:ext cx="4495620" cy="3013739"/>
          </a:xfrm>
          <a:prstGeom prst="rect">
            <a:avLst/>
          </a:prstGeom>
        </p:spPr>
      </p:pic>
      <p:sp>
        <p:nvSpPr>
          <p:cNvPr id="8" name="TextBox 7">
            <a:extLst>
              <a:ext uri="{FF2B5EF4-FFF2-40B4-BE49-F238E27FC236}">
                <a16:creationId xmlns:a16="http://schemas.microsoft.com/office/drawing/2014/main" id="{825C39EA-629A-464D-8A36-75B5F6EB1BAC}"/>
              </a:ext>
            </a:extLst>
          </p:cNvPr>
          <p:cNvSpPr txBox="1"/>
          <p:nvPr/>
        </p:nvSpPr>
        <p:spPr>
          <a:xfrm>
            <a:off x="652007" y="4275879"/>
            <a:ext cx="5152445" cy="1554272"/>
          </a:xfrm>
          <a:prstGeom prst="rect">
            <a:avLst/>
          </a:prstGeom>
          <a:noFill/>
        </p:spPr>
        <p:txBody>
          <a:bodyPr wrap="square" rtlCol="0">
            <a:spAutoFit/>
          </a:bodyPr>
          <a:lstStyle/>
          <a:p>
            <a:r>
              <a:rPr lang="en-CA" sz="1600" b="1" dirty="0">
                <a:solidFill>
                  <a:schemeClr val="bg1"/>
                </a:solidFill>
              </a:rPr>
              <a:t>Marginal food insecurity</a:t>
            </a:r>
            <a:r>
              <a:rPr lang="en-CA" sz="1600" dirty="0">
                <a:solidFill>
                  <a:schemeClr val="bg1"/>
                </a:solidFill>
              </a:rPr>
              <a:t>: </a:t>
            </a:r>
            <a:r>
              <a:rPr lang="en-CA" sz="1500" dirty="0">
                <a:solidFill>
                  <a:schemeClr val="bg1">
                    <a:lumMod val="85000"/>
                  </a:schemeClr>
                </a:solidFill>
              </a:rPr>
              <a:t>Worry about running out of food and/or limited food selection due to a lack of money for food.</a:t>
            </a:r>
            <a:r>
              <a:rPr lang="en-CA" sz="1600" dirty="0">
                <a:solidFill>
                  <a:schemeClr val="bg1">
                    <a:lumMod val="85000"/>
                  </a:schemeClr>
                </a:solidFill>
              </a:rPr>
              <a:t/>
            </a:r>
            <a:br>
              <a:rPr lang="en-CA" sz="1600" dirty="0">
                <a:solidFill>
                  <a:schemeClr val="bg1">
                    <a:lumMod val="85000"/>
                  </a:schemeClr>
                </a:solidFill>
              </a:rPr>
            </a:br>
            <a:r>
              <a:rPr lang="en-CA" sz="1600" b="1" dirty="0">
                <a:solidFill>
                  <a:schemeClr val="bg1"/>
                </a:solidFill>
              </a:rPr>
              <a:t>Moderate food insecurity</a:t>
            </a:r>
            <a:r>
              <a:rPr lang="en-CA" sz="1600" dirty="0">
                <a:solidFill>
                  <a:schemeClr val="bg1"/>
                </a:solidFill>
              </a:rPr>
              <a:t>: </a:t>
            </a:r>
            <a:r>
              <a:rPr lang="en-CA" sz="1500" dirty="0">
                <a:solidFill>
                  <a:schemeClr val="bg1">
                    <a:lumMod val="85000"/>
                  </a:schemeClr>
                </a:solidFill>
              </a:rPr>
              <a:t>Compromise in quality and/or quantity of food due to a lack of money for food.</a:t>
            </a:r>
            <a:br>
              <a:rPr lang="en-CA" sz="1500" dirty="0">
                <a:solidFill>
                  <a:schemeClr val="bg1">
                    <a:lumMod val="85000"/>
                  </a:schemeClr>
                </a:solidFill>
              </a:rPr>
            </a:br>
            <a:r>
              <a:rPr lang="en-CA" sz="1600" b="1" dirty="0">
                <a:solidFill>
                  <a:schemeClr val="bg1"/>
                </a:solidFill>
              </a:rPr>
              <a:t>Severe food insecurity</a:t>
            </a:r>
            <a:r>
              <a:rPr lang="en-CA" sz="1600" dirty="0">
                <a:solidFill>
                  <a:schemeClr val="bg1"/>
                </a:solidFill>
              </a:rPr>
              <a:t>: </a:t>
            </a:r>
            <a:r>
              <a:rPr lang="en-CA" sz="1500" dirty="0">
                <a:solidFill>
                  <a:schemeClr val="bg1">
                    <a:lumMod val="85000"/>
                  </a:schemeClr>
                </a:solidFill>
              </a:rPr>
              <a:t>Miss meals, reduce food intake, and at the most extreme go day(s) without food.</a:t>
            </a:r>
            <a:endParaRPr lang="en-US" sz="1500" dirty="0">
              <a:solidFill>
                <a:schemeClr val="bg1">
                  <a:lumMod val="85000"/>
                </a:schemeClr>
              </a:solidFill>
            </a:endParaRPr>
          </a:p>
        </p:txBody>
      </p:sp>
    </p:spTree>
    <p:extLst>
      <p:ext uri="{BB962C8B-B14F-4D97-AF65-F5344CB8AC3E}">
        <p14:creationId xmlns:p14="http://schemas.microsoft.com/office/powerpoint/2010/main" val="334772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32D48F6-958C-4145-B7C4-4E7F212D9FFF}"/>
              </a:ext>
            </a:extLst>
          </p:cNvPr>
          <p:cNvPicPr>
            <a:picLocks noChangeAspect="1"/>
          </p:cNvPicPr>
          <p:nvPr/>
        </p:nvPicPr>
        <p:blipFill rotWithShape="1">
          <a:blip r:embed="rId2"/>
          <a:srcRect l="4434" r="16254"/>
          <a:stretch/>
        </p:blipFill>
        <p:spPr>
          <a:xfrm>
            <a:off x="2519309"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E43EE5-F270-5C45-B8B6-748BE94DB658}"/>
              </a:ext>
            </a:extLst>
          </p:cNvPr>
          <p:cNvSpPr>
            <a:spLocks noGrp="1"/>
          </p:cNvSpPr>
          <p:nvPr>
            <p:ph type="title"/>
          </p:nvPr>
        </p:nvSpPr>
        <p:spPr>
          <a:xfrm>
            <a:off x="681446" y="1208598"/>
            <a:ext cx="3822189" cy="1056438"/>
          </a:xfrm>
        </p:spPr>
        <p:txBody>
          <a:bodyPr vert="horz" lIns="91440" tIns="45720" rIns="91440" bIns="45720" rtlCol="0" anchor="ctr">
            <a:normAutofit/>
          </a:bodyPr>
          <a:lstStyle/>
          <a:p>
            <a:r>
              <a:rPr lang="en-US" sz="1800" dirty="0">
                <a:latin typeface="+mn-lt"/>
              </a:rPr>
              <a:t>Food miles is the distance food is transported from the time of its making until it reaches the consumer. </a:t>
            </a:r>
          </a:p>
        </p:txBody>
      </p:sp>
      <p:sp>
        <p:nvSpPr>
          <p:cNvPr id="6" name="TextBox 5">
            <a:extLst>
              <a:ext uri="{FF2B5EF4-FFF2-40B4-BE49-F238E27FC236}">
                <a16:creationId xmlns:a16="http://schemas.microsoft.com/office/drawing/2014/main" id="{6139E99E-039B-F347-A275-AA71126627F9}"/>
              </a:ext>
            </a:extLst>
          </p:cNvPr>
          <p:cNvSpPr txBox="1"/>
          <p:nvPr/>
        </p:nvSpPr>
        <p:spPr>
          <a:xfrm>
            <a:off x="678396" y="2265037"/>
            <a:ext cx="3822189" cy="3742762"/>
          </a:xfrm>
          <a:prstGeom prst="rect">
            <a:avLst/>
          </a:prstGeom>
        </p:spPr>
        <p:txBody>
          <a:bodyPr vert="horz" lIns="91440" tIns="45720" rIns="91440" bIns="45720" rtlCol="0">
            <a:normAutofit/>
          </a:bodyPr>
          <a:lstStyle/>
          <a:p>
            <a:pPr>
              <a:lnSpc>
                <a:spcPct val="90000"/>
              </a:lnSpc>
              <a:spcAft>
                <a:spcPts val="600"/>
              </a:spcAft>
            </a:pPr>
            <a:r>
              <a:rPr lang="en-US" sz="2400" dirty="0"/>
              <a:t>How old is your food? </a:t>
            </a:r>
          </a:p>
          <a:p>
            <a:pPr indent="-228600">
              <a:lnSpc>
                <a:spcPct val="90000"/>
              </a:lnSpc>
              <a:spcAft>
                <a:spcPts val="600"/>
              </a:spcAft>
              <a:buFont typeface="Arial" panose="020B0604020202020204" pitchFamily="34" charset="0"/>
              <a:buChar char="•"/>
            </a:pPr>
            <a:r>
              <a:rPr lang="en-US" sz="1600" dirty="0"/>
              <a:t>Common foods like potatoes, apples, carrots, tomatoes, kiwis, bananas, lettuces are often weeks old by the time they are purchased and sometimes months old.</a:t>
            </a:r>
          </a:p>
          <a:p>
            <a:pPr indent="-228600">
              <a:lnSpc>
                <a:spcPct val="90000"/>
              </a:lnSpc>
              <a:spcAft>
                <a:spcPts val="600"/>
              </a:spcAft>
              <a:buFont typeface="Arial" panose="020B0604020202020204" pitchFamily="34" charset="0"/>
              <a:buChar char="•"/>
            </a:pPr>
            <a:r>
              <a:rPr lang="en-US" sz="1600" dirty="0"/>
              <a:t>Most food loses 30-50% of its nutrition before it even reaches the store shelves.</a:t>
            </a:r>
          </a:p>
          <a:p>
            <a:pPr>
              <a:lnSpc>
                <a:spcPct val="90000"/>
              </a:lnSpc>
              <a:spcAft>
                <a:spcPts val="600"/>
              </a:spcAft>
            </a:pPr>
            <a:r>
              <a:rPr lang="en-US" sz="1600" dirty="0"/>
              <a:t>How much of your food is bad by the time you buy it from the supermarket? Would less food be wasted if the food was actually fresh at the time of purchase?</a:t>
            </a:r>
          </a:p>
        </p:txBody>
      </p:sp>
      <p:sp>
        <p:nvSpPr>
          <p:cNvPr id="8" name="TextBox 7">
            <a:extLst>
              <a:ext uri="{FF2B5EF4-FFF2-40B4-BE49-F238E27FC236}">
                <a16:creationId xmlns:a16="http://schemas.microsoft.com/office/drawing/2014/main" id="{3E0B4975-2B6D-704C-A2B7-C3567E58B024}"/>
              </a:ext>
            </a:extLst>
          </p:cNvPr>
          <p:cNvSpPr txBox="1"/>
          <p:nvPr/>
        </p:nvSpPr>
        <p:spPr>
          <a:xfrm>
            <a:off x="678396" y="746834"/>
            <a:ext cx="3663016" cy="584775"/>
          </a:xfrm>
          <a:prstGeom prst="rect">
            <a:avLst/>
          </a:prstGeom>
          <a:noFill/>
        </p:spPr>
        <p:txBody>
          <a:bodyPr wrap="square" rtlCol="0">
            <a:spAutoFit/>
          </a:bodyPr>
          <a:lstStyle/>
          <a:p>
            <a:pPr algn="ctr"/>
            <a:r>
              <a:rPr lang="en-US" sz="3200" dirty="0"/>
              <a:t>Food Miles!</a:t>
            </a:r>
          </a:p>
        </p:txBody>
      </p:sp>
    </p:spTree>
    <p:extLst>
      <p:ext uri="{BB962C8B-B14F-4D97-AF65-F5344CB8AC3E}">
        <p14:creationId xmlns:p14="http://schemas.microsoft.com/office/powerpoint/2010/main" val="78540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63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432919-303F-C64E-88FD-94F35F7B4A21}"/>
              </a:ext>
            </a:extLst>
          </p:cNvPr>
          <p:cNvSpPr>
            <a:spLocks noGrp="1"/>
          </p:cNvSpPr>
          <p:nvPr>
            <p:ph type="title"/>
          </p:nvPr>
        </p:nvSpPr>
        <p:spPr>
          <a:xfrm>
            <a:off x="524256" y="516804"/>
            <a:ext cx="6594189" cy="1625210"/>
          </a:xfrm>
        </p:spPr>
        <p:txBody>
          <a:bodyPr>
            <a:normAutofit/>
          </a:bodyPr>
          <a:lstStyle/>
          <a:p>
            <a:pPr algn="ctr"/>
            <a:r>
              <a:rPr lang="en-US" dirty="0">
                <a:solidFill>
                  <a:srgbClr val="FFFFFF"/>
                </a:solidFill>
              </a:rPr>
              <a:t>Mineral Soil Depletion</a:t>
            </a:r>
          </a:p>
        </p:txBody>
      </p:sp>
      <p:sp>
        <p:nvSpPr>
          <p:cNvPr id="20" name="Rectangle 19">
            <a:extLst>
              <a:ext uri="{FF2B5EF4-FFF2-40B4-BE49-F238E27FC236}">
                <a16:creationId xmlns:a16="http://schemas.microsoft.com/office/drawing/2014/main"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93F5F3-189C-CC41-AD4A-AFF4B326B44B}"/>
              </a:ext>
            </a:extLst>
          </p:cNvPr>
          <p:cNvPicPr>
            <a:picLocks noChangeAspect="1"/>
          </p:cNvPicPr>
          <p:nvPr/>
        </p:nvPicPr>
        <p:blipFill>
          <a:blip r:embed="rId2"/>
          <a:stretch>
            <a:fillRect/>
          </a:stretch>
        </p:blipFill>
        <p:spPr>
          <a:xfrm>
            <a:off x="1327868" y="2660287"/>
            <a:ext cx="5049078" cy="3646887"/>
          </a:xfrm>
          <a:prstGeom prst="rect">
            <a:avLst/>
          </a:prstGeom>
        </p:spPr>
      </p:pic>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ADC4A9-35C5-3F44-9943-CBED20765952}"/>
              </a:ext>
            </a:extLst>
          </p:cNvPr>
          <p:cNvSpPr>
            <a:spLocks noGrp="1"/>
          </p:cNvSpPr>
          <p:nvPr>
            <p:ph idx="1"/>
          </p:nvPr>
        </p:nvSpPr>
        <p:spPr>
          <a:xfrm>
            <a:off x="7898675" y="917725"/>
            <a:ext cx="3701142" cy="4852362"/>
          </a:xfrm>
        </p:spPr>
        <p:txBody>
          <a:bodyPr anchor="ctr">
            <a:noAutofit/>
          </a:bodyPr>
          <a:lstStyle/>
          <a:p>
            <a:pPr marL="0" indent="0">
              <a:buNone/>
            </a:pPr>
            <a:r>
              <a:rPr lang="en-CA" sz="1600" dirty="0">
                <a:solidFill>
                  <a:srgbClr val="FFFFFF"/>
                </a:solidFill>
              </a:rPr>
              <a:t>“The alarming fact is that foods, fruits and vegetables and grains, now being raised on millions of acres of land that no longer contain enough of certain needed minerals, are starving us – no matter how much of them we eat!” – US Senate Document 264 in 1936.</a:t>
            </a:r>
          </a:p>
          <a:p>
            <a:pPr marL="0" indent="0">
              <a:buNone/>
            </a:pPr>
            <a:r>
              <a:rPr lang="en-CA" sz="1600" dirty="0">
                <a:solidFill>
                  <a:srgbClr val="FFFFFF"/>
                </a:solidFill>
              </a:rPr>
              <a:t>It was found that most soils were deficient in mineral nutrition in 1936! What does that mean for the soils of today? Not all farms are the same, minerals are not evenly spread out from farm to farm. If you are farming on virgin soils and have a generous foundation of minerals, you might have a good ratio to create beneficial foods. However, if your farmer has been turning over crop after crop on the same parcel of land for 10, 20, or more years; does your produce have any mineral nutrition?</a:t>
            </a:r>
          </a:p>
          <a:p>
            <a:pPr marL="0" indent="0">
              <a:buNone/>
            </a:pPr>
            <a:r>
              <a:rPr lang="en-CA" sz="1600" b="1" u="sng" dirty="0">
                <a:solidFill>
                  <a:srgbClr val="FFFFFF"/>
                </a:solidFill>
              </a:rPr>
              <a:t>If its not in your soil its not in your food!</a:t>
            </a:r>
            <a:endParaRPr lang="en-US" sz="1600" b="1" u="sng" dirty="0">
              <a:solidFill>
                <a:srgbClr val="FFFFFF"/>
              </a:solidFill>
            </a:endParaRPr>
          </a:p>
        </p:txBody>
      </p:sp>
    </p:spTree>
    <p:extLst>
      <p:ext uri="{BB962C8B-B14F-4D97-AF65-F5344CB8AC3E}">
        <p14:creationId xmlns:p14="http://schemas.microsoft.com/office/powerpoint/2010/main" val="173874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0AD131D-7F1E-6941-83D5-FAEC0C8A071F}"/>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Why is Mineral Nutrition Important?</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6FAEB4-521A-C54F-BD4D-641DAF161A49}"/>
              </a:ext>
            </a:extLst>
          </p:cNvPr>
          <p:cNvSpPr>
            <a:spLocks noGrp="1"/>
          </p:cNvSpPr>
          <p:nvPr>
            <p:ph idx="1"/>
          </p:nvPr>
        </p:nvSpPr>
        <p:spPr>
          <a:xfrm>
            <a:off x="4379709" y="686862"/>
            <a:ext cx="7037591" cy="5475129"/>
          </a:xfrm>
        </p:spPr>
        <p:txBody>
          <a:bodyPr anchor="ctr">
            <a:normAutofit/>
          </a:bodyPr>
          <a:lstStyle/>
          <a:p>
            <a:pPr marL="0" indent="0">
              <a:buNone/>
            </a:pPr>
            <a:r>
              <a:rPr lang="en-CA" sz="1400" dirty="0"/>
              <a:t>Two-time Nobel Prize winner, Dr. Linus Pauling, stated </a:t>
            </a:r>
            <a:r>
              <a:rPr lang="en-CA" sz="1400" b="1" dirty="0"/>
              <a:t>“You can trace every sickness, every disease and every ailment to a mineral deficiency.” </a:t>
            </a:r>
            <a:r>
              <a:rPr lang="en-CA" sz="1400" dirty="0"/>
              <a:t>“There are 75 metals listed in the periodic chart, all of which have been detected in human blood and other body fluids – we know that at least 60 of these metals (minerals) have physiological value for man”. – Dr. Linus Pauling</a:t>
            </a:r>
          </a:p>
          <a:p>
            <a:pPr marL="0" indent="0" fontAlgn="base">
              <a:buNone/>
            </a:pPr>
            <a:r>
              <a:rPr lang="en-CA" sz="1400" b="1" dirty="0"/>
              <a:t>Organically not a single function in the human body can take place without at least one mineral or metal cofactor”. – Dr. Wallach</a:t>
            </a:r>
          </a:p>
          <a:p>
            <a:pPr marL="0" indent="0" fontAlgn="base">
              <a:buNone/>
            </a:pPr>
            <a:r>
              <a:rPr lang="en-CA" sz="1400" dirty="0"/>
              <a:t>According to Dr. Joel Wallach, DVM, ND, a bio-medical research pioneer; there are 90 essential nutrients. 60 minerals, 16 vitamins, 12 amino acids, and 2 essential fatty acids. Minerals are in fact required by all body functions from the basic subcellular molecular biological “metallic fingers” of RNA and DNA to electro-chemical, catalytic, structural, reproduction, maintenance, repair and a plethora of miscellaneous functions. – Dr. Joel Wallach – Rare Earths: Forbidden Cures, 1994.</a:t>
            </a:r>
          </a:p>
          <a:p>
            <a:pPr marL="0" indent="0" fontAlgn="base">
              <a:buNone/>
            </a:pPr>
            <a:r>
              <a:rPr lang="en-CA" sz="1400" dirty="0"/>
              <a:t>Our goal as a farmer is to provide our plants with the necessary building blocks to help them grow to their fullest potential. We know that plants require much of the same nutrition that humans do and when we add minerals to our plants, they will grow stronger, producing a wider array of phytochemicals and polyphenols that contribute to health promotion and disease prevention.</a:t>
            </a:r>
            <a:br>
              <a:rPr lang="en-CA" sz="1400" dirty="0"/>
            </a:br>
            <a:r>
              <a:rPr lang="en-CA" sz="1400" dirty="0"/>
              <a:t/>
            </a:r>
            <a:br>
              <a:rPr lang="en-CA" sz="1400" dirty="0"/>
            </a:br>
            <a:r>
              <a:rPr lang="en-CA" sz="1400" dirty="0"/>
              <a:t>There is a clear lack of understanding in modern farming practices that is producing foods that are deficient in nutrition. This is the “</a:t>
            </a:r>
            <a:r>
              <a:rPr lang="en-CA" sz="1400" b="1" dirty="0"/>
              <a:t>missing link</a:t>
            </a:r>
            <a:r>
              <a:rPr lang="en-CA" sz="1400" dirty="0"/>
              <a:t>” that nobody in farming, health, and food is talking about. There must be a real effort to start amending soils with organic minerals to produce foods that are optimized for the human body. </a:t>
            </a:r>
          </a:p>
        </p:txBody>
      </p:sp>
    </p:spTree>
    <p:extLst>
      <p:ext uri="{BB962C8B-B14F-4D97-AF65-F5344CB8AC3E}">
        <p14:creationId xmlns:p14="http://schemas.microsoft.com/office/powerpoint/2010/main" val="2262947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54489</TotalTime>
  <Words>3630</Words>
  <Application>Microsoft Office PowerPoint</Application>
  <PresentationFormat>Widescreen</PresentationFormat>
  <Paragraphs>245</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Essential Nutrients Urban Farms</vt:lpstr>
      <vt:lpstr>Promote Growth</vt:lpstr>
      <vt:lpstr>Local Based Food Challenges in Canada</vt:lpstr>
      <vt:lpstr>Rising Food Prices,              Global Supply Chain,         Attack on Farmers</vt:lpstr>
      <vt:lpstr>Food Self-Sufficiency</vt:lpstr>
      <vt:lpstr>Food Insecurity: A look a food insecurity in Canadian households  Food insecurity has many causes none more linked than job opportunities and income as 65% of food insecure households are in the workforce.  Almost 60% of people on disability, social assistance, or senior incomes are food insecure.  Food insecurity takes a tremendous toll on people’s health and the healthcare system. – Food Insecurity Policy Research </vt:lpstr>
      <vt:lpstr>Food miles is the distance food is transported from the time of its making until it reaches the consumer. </vt:lpstr>
      <vt:lpstr>Mineral Soil Depletion</vt:lpstr>
      <vt:lpstr>Why is Mineral Nutrition Important?</vt:lpstr>
      <vt:lpstr>PowerPoint Presentation</vt:lpstr>
      <vt:lpstr>Part 2: Examining South Korea’s Year-Round Food Production Using High Tunnels</vt:lpstr>
      <vt:lpstr>South Korea’s White Revolution of Agriculture</vt:lpstr>
      <vt:lpstr>Protected Horticulture: South Korea vs. Canada</vt:lpstr>
      <vt:lpstr>South Korea’s High Tunnel Production Crops 2016</vt:lpstr>
      <vt:lpstr>High Tunnels and Protected Farming An enclosed polyethylene, polycarbonate, plastic, or fabric covered structure that is used to cover and protect crops from sun, wind, excessive rainfall, or cold, to extend the growing season in an environmentally safe manner. </vt:lpstr>
      <vt:lpstr>Are Large Scale Greenhouses Necessary?</vt:lpstr>
      <vt:lpstr>Arable Land? </vt:lpstr>
      <vt:lpstr>South Korea vs. Okanagan Climate Comparison</vt:lpstr>
      <vt:lpstr>PowerPoint Presentation</vt:lpstr>
      <vt:lpstr>Geothermal Heat?</vt:lpstr>
      <vt:lpstr>CO2 Supply Technology It’s a Plant NUTRIENT</vt:lpstr>
      <vt:lpstr>Cold Canada! Production in Northern Canada under High Tunnels</vt:lpstr>
      <vt:lpstr>Soil Quality </vt:lpstr>
      <vt:lpstr>Fruiting Crops</vt:lpstr>
      <vt:lpstr>Vegetable Crops</vt:lpstr>
      <vt:lpstr>Tree Crops</vt:lpstr>
      <vt:lpstr>Part 3 Creating a New Farming Culture  In Canada</vt:lpstr>
      <vt:lpstr>Canada First! Food Policy </vt:lpstr>
      <vt:lpstr>National Healthy Food School Program</vt:lpstr>
      <vt:lpstr>Year-Round Farmers</vt:lpstr>
      <vt:lpstr>Family Farming</vt:lpstr>
      <vt:lpstr>Farming Education</vt:lpstr>
      <vt:lpstr>Currently, agriculture only provides 1.5% of the jobs in Canada while barely supplying enough food for 30% of the population.  With over 36 billion in food imports each year in Canada, protected agriculture can provide jobs in food production and value-added food products.  The USDA National Resource Conservation Service has a subsidy program called the High Tunnel System Initiative to help farmers implement season extension High Tunnels to conserve resources.   Canada has no such program.</vt:lpstr>
      <vt:lpstr>High Tunnel Construction Materials</vt:lpstr>
      <vt:lpstr>Canada First!  Food Self-Reliance</vt:lpstr>
      <vt:lpstr>   Help us grow farming! info@kelownamicrogreens.ca 778-214-8568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Dan Morneault</dc:creator>
  <cp:lastModifiedBy>Debbie Schulz</cp:lastModifiedBy>
  <cp:revision>264</cp:revision>
  <cp:lastPrinted>2021-05-14T01:07:15Z</cp:lastPrinted>
  <dcterms:created xsi:type="dcterms:W3CDTF">2021-04-25T17:59:07Z</dcterms:created>
  <dcterms:modified xsi:type="dcterms:W3CDTF">2021-07-05T19:27:55Z</dcterms:modified>
</cp:coreProperties>
</file>